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302" r:id="rId2"/>
    <p:sldId id="303" r:id="rId3"/>
    <p:sldId id="312" r:id="rId4"/>
    <p:sldId id="305" r:id="rId5"/>
    <p:sldId id="258" r:id="rId6"/>
    <p:sldId id="278" r:id="rId7"/>
    <p:sldId id="261" r:id="rId8"/>
    <p:sldId id="263" r:id="rId9"/>
    <p:sldId id="313" r:id="rId10"/>
    <p:sldId id="314" r:id="rId11"/>
    <p:sldId id="322" r:id="rId12"/>
    <p:sldId id="292" r:id="rId13"/>
    <p:sldId id="315" r:id="rId14"/>
    <p:sldId id="323" r:id="rId15"/>
    <p:sldId id="307" r:id="rId16"/>
    <p:sldId id="316" r:id="rId17"/>
    <p:sldId id="308" r:id="rId18"/>
    <p:sldId id="265" r:id="rId19"/>
    <p:sldId id="280" r:id="rId20"/>
    <p:sldId id="318" r:id="rId21"/>
    <p:sldId id="319" r:id="rId22"/>
    <p:sldId id="321" r:id="rId23"/>
    <p:sldId id="324" r:id="rId24"/>
    <p:sldId id="325" r:id="rId25"/>
    <p:sldId id="327" r:id="rId26"/>
    <p:sldId id="277"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erKbzSfQSu29Hw84k60lRo+AL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282B6C-A94E-49AA-B100-4841AA5C93F9}">
  <a:tblStyle styleId="{90282B6C-A94E-49AA-B100-4841AA5C93F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CD71A0C-035A-4124-AECA-62D017D9E42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ACBB5-04E6-DBA3-1560-C76A452E3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3657-9927-A8A2-E53B-08E5F91F6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0D0A4-2EEB-DD25-855F-6D2A8F7A887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5E6CA32-F240-1CD4-0119-F6AE60477BB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6042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5007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3B8997F6-3849-9019-5D60-D1CECF7B5CF1}"/>
            </a:ext>
          </a:extLst>
        </p:cNvPr>
        <p:cNvGrpSpPr/>
        <p:nvPr/>
      </p:nvGrpSpPr>
      <p:grpSpPr>
        <a:xfrm>
          <a:off x="0" y="0"/>
          <a:ext cx="0" cy="0"/>
          <a:chOff x="0" y="0"/>
          <a:chExt cx="0" cy="0"/>
        </a:xfrm>
      </p:grpSpPr>
      <p:sp>
        <p:nvSpPr>
          <p:cNvPr id="187" name="Google Shape;187;p5:notes">
            <a:extLst>
              <a:ext uri="{FF2B5EF4-FFF2-40B4-BE49-F238E27FC236}">
                <a16:creationId xmlns:a16="http://schemas.microsoft.com/office/drawing/2014/main" id="{AA888CEE-9A39-25DB-5BBD-49D8826CC36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5:notes">
            <a:extLst>
              <a:ext uri="{FF2B5EF4-FFF2-40B4-BE49-F238E27FC236}">
                <a16:creationId xmlns:a16="http://schemas.microsoft.com/office/drawing/2014/main" id="{5F747851-5EE0-AD96-9826-A7E8BA7C7A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5034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AC1E8E30-6000-EE49-23C9-3515220378B2}"/>
            </a:ext>
          </a:extLst>
        </p:cNvPr>
        <p:cNvGrpSpPr/>
        <p:nvPr/>
      </p:nvGrpSpPr>
      <p:grpSpPr>
        <a:xfrm>
          <a:off x="0" y="0"/>
          <a:ext cx="0" cy="0"/>
          <a:chOff x="0" y="0"/>
          <a:chExt cx="0" cy="0"/>
        </a:xfrm>
      </p:grpSpPr>
      <p:sp>
        <p:nvSpPr>
          <p:cNvPr id="187" name="Google Shape;187;p5:notes">
            <a:extLst>
              <a:ext uri="{FF2B5EF4-FFF2-40B4-BE49-F238E27FC236}">
                <a16:creationId xmlns:a16="http://schemas.microsoft.com/office/drawing/2014/main" id="{FD8D0571-330C-BE86-A925-811F5E0CD42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5:notes">
            <a:extLst>
              <a:ext uri="{FF2B5EF4-FFF2-40B4-BE49-F238E27FC236}">
                <a16:creationId xmlns:a16="http://schemas.microsoft.com/office/drawing/2014/main" id="{A0C27382-2BDD-0C54-D861-B950AD22B7A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9737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4B58D6C5-016A-835D-D159-1CA4DE31F93E}"/>
            </a:ext>
          </a:extLst>
        </p:cNvPr>
        <p:cNvGrpSpPr/>
        <p:nvPr/>
      </p:nvGrpSpPr>
      <p:grpSpPr>
        <a:xfrm>
          <a:off x="0" y="0"/>
          <a:ext cx="0" cy="0"/>
          <a:chOff x="0" y="0"/>
          <a:chExt cx="0" cy="0"/>
        </a:xfrm>
      </p:grpSpPr>
      <p:sp>
        <p:nvSpPr>
          <p:cNvPr id="187" name="Google Shape;187;p5:notes">
            <a:extLst>
              <a:ext uri="{FF2B5EF4-FFF2-40B4-BE49-F238E27FC236}">
                <a16:creationId xmlns:a16="http://schemas.microsoft.com/office/drawing/2014/main" id="{2FD84F2B-5172-E22B-6EBE-3C9BEB97C44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5:notes">
            <a:extLst>
              <a:ext uri="{FF2B5EF4-FFF2-40B4-BE49-F238E27FC236}">
                <a16:creationId xmlns:a16="http://schemas.microsoft.com/office/drawing/2014/main" id="{64A34C1C-BD85-7EFA-A14B-957722891F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3625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6AA6AB09-96E3-603D-1A68-3E8E588C9E0E}"/>
            </a:ext>
          </a:extLst>
        </p:cNvPr>
        <p:cNvGrpSpPr/>
        <p:nvPr/>
      </p:nvGrpSpPr>
      <p:grpSpPr>
        <a:xfrm>
          <a:off x="0" y="0"/>
          <a:ext cx="0" cy="0"/>
          <a:chOff x="0" y="0"/>
          <a:chExt cx="0" cy="0"/>
        </a:xfrm>
      </p:grpSpPr>
      <p:sp>
        <p:nvSpPr>
          <p:cNvPr id="187" name="Google Shape;187;p5:notes">
            <a:extLst>
              <a:ext uri="{FF2B5EF4-FFF2-40B4-BE49-F238E27FC236}">
                <a16:creationId xmlns:a16="http://schemas.microsoft.com/office/drawing/2014/main" id="{C46EFF4B-9E34-B45F-78CF-C09977E1629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5:notes">
            <a:extLst>
              <a:ext uri="{FF2B5EF4-FFF2-40B4-BE49-F238E27FC236}">
                <a16:creationId xmlns:a16="http://schemas.microsoft.com/office/drawing/2014/main" id="{09DEA9A2-A64C-3023-70C7-6088E7F895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0731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858CC0F7-D7CA-431C-A49F-D2A89CD5D394}"/>
            </a:ext>
          </a:extLst>
        </p:cNvPr>
        <p:cNvGrpSpPr/>
        <p:nvPr/>
      </p:nvGrpSpPr>
      <p:grpSpPr>
        <a:xfrm>
          <a:off x="0" y="0"/>
          <a:ext cx="0" cy="0"/>
          <a:chOff x="0" y="0"/>
          <a:chExt cx="0" cy="0"/>
        </a:xfrm>
      </p:grpSpPr>
      <p:sp>
        <p:nvSpPr>
          <p:cNvPr id="187" name="Google Shape;187;p5:notes">
            <a:extLst>
              <a:ext uri="{FF2B5EF4-FFF2-40B4-BE49-F238E27FC236}">
                <a16:creationId xmlns:a16="http://schemas.microsoft.com/office/drawing/2014/main" id="{CC6DD908-AA26-85C1-A3D8-43DFCCB914B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5:notes">
            <a:extLst>
              <a:ext uri="{FF2B5EF4-FFF2-40B4-BE49-F238E27FC236}">
                <a16:creationId xmlns:a16="http://schemas.microsoft.com/office/drawing/2014/main" id="{E4B58F20-88A9-54B9-B1E7-1BC9E11F04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248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7210061E-1B36-4FB2-852B-00A4402AACC8}"/>
            </a:ext>
          </a:extLst>
        </p:cNvPr>
        <p:cNvGrpSpPr/>
        <p:nvPr/>
      </p:nvGrpSpPr>
      <p:grpSpPr>
        <a:xfrm>
          <a:off x="0" y="0"/>
          <a:ext cx="0" cy="0"/>
          <a:chOff x="0" y="0"/>
          <a:chExt cx="0" cy="0"/>
        </a:xfrm>
      </p:grpSpPr>
      <p:sp>
        <p:nvSpPr>
          <p:cNvPr id="187" name="Google Shape;187;p5:notes">
            <a:extLst>
              <a:ext uri="{FF2B5EF4-FFF2-40B4-BE49-F238E27FC236}">
                <a16:creationId xmlns:a16="http://schemas.microsoft.com/office/drawing/2014/main" id="{2A93FB39-D227-AD2D-0D7B-1D80D8D4F4D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5:notes">
            <a:extLst>
              <a:ext uri="{FF2B5EF4-FFF2-40B4-BE49-F238E27FC236}">
                <a16:creationId xmlns:a16="http://schemas.microsoft.com/office/drawing/2014/main" id="{91180247-5A9B-F02D-DFD2-0336279692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0126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24e5d5c53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6" name="Google Shape;286;g224e5d5c53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7275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2a2578452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4" name="Google Shape;154;g22a2578452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8E83C538-C998-1DE1-EA73-2EF291CBEF9E}"/>
            </a:ext>
          </a:extLst>
        </p:cNvPr>
        <p:cNvGrpSpPr/>
        <p:nvPr/>
      </p:nvGrpSpPr>
      <p:grpSpPr>
        <a:xfrm>
          <a:off x="0" y="0"/>
          <a:ext cx="0" cy="0"/>
          <a:chOff x="0" y="0"/>
          <a:chExt cx="0" cy="0"/>
        </a:xfrm>
      </p:grpSpPr>
      <p:sp>
        <p:nvSpPr>
          <p:cNvPr id="170" name="Google Shape;170;p4:notes">
            <a:extLst>
              <a:ext uri="{FF2B5EF4-FFF2-40B4-BE49-F238E27FC236}">
                <a16:creationId xmlns:a16="http://schemas.microsoft.com/office/drawing/2014/main" id="{E46D3DF7-3B09-CB30-F65B-F674A0EE3F6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4:notes">
            <a:extLst>
              <a:ext uri="{FF2B5EF4-FFF2-40B4-BE49-F238E27FC236}">
                <a16:creationId xmlns:a16="http://schemas.microsoft.com/office/drawing/2014/main" id="{5843C451-1DA9-B46F-E97A-127E2666D8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2392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3833ED1A-4339-4677-C37C-8DFFAAD0AAFE}"/>
            </a:ext>
          </a:extLst>
        </p:cNvPr>
        <p:cNvGrpSpPr/>
        <p:nvPr/>
      </p:nvGrpSpPr>
      <p:grpSpPr>
        <a:xfrm>
          <a:off x="0" y="0"/>
          <a:ext cx="0" cy="0"/>
          <a:chOff x="0" y="0"/>
          <a:chExt cx="0" cy="0"/>
        </a:xfrm>
      </p:grpSpPr>
      <p:sp>
        <p:nvSpPr>
          <p:cNvPr id="170" name="Google Shape;170;p4:notes">
            <a:extLst>
              <a:ext uri="{FF2B5EF4-FFF2-40B4-BE49-F238E27FC236}">
                <a16:creationId xmlns:a16="http://schemas.microsoft.com/office/drawing/2014/main" id="{4260B8F1-DB03-314F-47D4-8A6D177C913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4:notes">
            <a:extLst>
              <a:ext uri="{FF2B5EF4-FFF2-40B4-BE49-F238E27FC236}">
                <a16:creationId xmlns:a16="http://schemas.microsoft.com/office/drawing/2014/main" id="{DF218E47-D55F-C898-48DF-3F7075FFF9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10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983A659D-50C6-B803-3EEF-E1028F794C4E}"/>
            </a:ext>
          </a:extLst>
        </p:cNvPr>
        <p:cNvGrpSpPr/>
        <p:nvPr/>
      </p:nvGrpSpPr>
      <p:grpSpPr>
        <a:xfrm>
          <a:off x="0" y="0"/>
          <a:ext cx="0" cy="0"/>
          <a:chOff x="0" y="0"/>
          <a:chExt cx="0" cy="0"/>
        </a:xfrm>
      </p:grpSpPr>
      <p:sp>
        <p:nvSpPr>
          <p:cNvPr id="170" name="Google Shape;170;p4:notes">
            <a:extLst>
              <a:ext uri="{FF2B5EF4-FFF2-40B4-BE49-F238E27FC236}">
                <a16:creationId xmlns:a16="http://schemas.microsoft.com/office/drawing/2014/main" id="{3FC92A6A-C291-FD3E-1C6D-D9A252B0D28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4:notes">
            <a:extLst>
              <a:ext uri="{FF2B5EF4-FFF2-40B4-BE49-F238E27FC236}">
                <a16:creationId xmlns:a16="http://schemas.microsoft.com/office/drawing/2014/main" id="{E659A748-E0C1-2958-DD75-83A8CF3584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2077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Font Legibility: Selecting fonts that are easy to read is crucial for ensuring that your audience can quickly grasp the information presented. Sans-serif fonts like Arial or Helvetica are often recommended for digital presentations due to their clean lines and simplicity, which enhance readability on screens.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Font Size and Hierarchy: Utilizing a clear hierarchy in font sizes helps guide the audience's attention to key points. Titles should be larger and bolder, while body text should be smaller but still legible, typically ranging from 24 to 32 points for headings and 18 to 24 points for body text, depending on the presentation format.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Consistency in Font Usage: Maintaining consistency in font choice throughout the presentation fosters a professional appearance and aids in audience comprehension. Limit the use of different fonts to two or three styles—one for headings, one for body text, and possibly a third for emphasis—to avoid visual clutter and confusion.</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Page 2.2: The Role of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in Enhancing Readability</a:t>
            </a:r>
          </a:p>
          <a:p>
            <a:pPr>
              <a:lnSpc>
                <a:spcPct val="107000"/>
              </a:lnSpc>
              <a:spcAft>
                <a:spcPts val="800"/>
              </a:spcAft>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Contrast: Utilizing high contrast between text and background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is essential for readability. For instance, dark text on a light background or vice versa can significantly improve legibility, allowing the audience to easily read and comprehend the information presented without straining their eyes.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Psychology: Different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evoke various emotional responses and can influence audience perception. Understanding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psychology can help presenters choose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that not only enhance readability but also align with the message's tone, thereby reinforcing the overall impact of the presentation.</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Consistent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Scheme: Implementing a consistent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scheme throughout the presentation aids in creating a cohesive visual experience. This consistency helps guide the audience's focus and makes it easier for them to follow along, as well as reinforcing brand identity or thematic elements associated with the content being presented.</a:t>
            </a:r>
          </a:p>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2179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g224e5d5c537_0_12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5" name="Google Shape;15;g224e5d5c537_0_12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224e5d5c537_0_142"/>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224e5d5c537_0_142"/>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53" name="Google Shape;53;g224e5d5c537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g224e5d5c537_0_14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g224e5d5c537_0_107"/>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20" name="Google Shape;20;g224e5d5c537_0_107"/>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21" name="Google Shape;21;g224e5d5c537_0_10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g224e5d5c537_0_111"/>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g224e5d5c537_0_1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g224e5d5c537_0_11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 name="Google Shape;27;g224e5d5c537_0_11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28" name="Google Shape;28;g224e5d5c537_0_11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g224e5d5c537_0_11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1" name="Google Shape;31;g224e5d5c537_0_118"/>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2" name="Google Shape;32;g224e5d5c537_0_118"/>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3" name="Google Shape;33;g224e5d5c537_0_11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224e5d5c537_0_126"/>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224e5d5c537_0_126"/>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7" name="Google Shape;37;g224e5d5c537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224e5d5c537_0_133"/>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224e5d5c537_0_133"/>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224e5d5c537_0_133"/>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224e5d5c537_0_133"/>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46" name="Google Shape;46;g224e5d5c537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224e5d5c537_0_139"/>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224e5d5c537_0_13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224e5d5c537_0_10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224e5d5c537_0_10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224e5d5c537_0_10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9CD06-2177-D3C3-3294-77AB768A8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9298" y="1998021"/>
            <a:ext cx="5501704" cy="28619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48311E37-56B2-8297-CF85-548EBDBE10D8}"/>
            </a:ext>
          </a:extLst>
        </p:cNvPr>
        <p:cNvGrpSpPr/>
        <p:nvPr/>
      </p:nvGrpSpPr>
      <p:grpSpPr>
        <a:xfrm>
          <a:off x="0" y="0"/>
          <a:ext cx="0" cy="0"/>
          <a:chOff x="0" y="0"/>
          <a:chExt cx="0" cy="0"/>
        </a:xfrm>
      </p:grpSpPr>
      <p:sp>
        <p:nvSpPr>
          <p:cNvPr id="175" name="Google Shape;175;p4">
            <a:extLst>
              <a:ext uri="{FF2B5EF4-FFF2-40B4-BE49-F238E27FC236}">
                <a16:creationId xmlns:a16="http://schemas.microsoft.com/office/drawing/2014/main" id="{0056EF8E-8037-DDF5-22D1-024373C9143F}"/>
              </a:ext>
            </a:extLst>
          </p:cNvPr>
          <p:cNvSpPr/>
          <p:nvPr/>
        </p:nvSpPr>
        <p:spPr>
          <a:xfrm>
            <a:off x="983671" y="1000432"/>
            <a:ext cx="6535662" cy="6124713"/>
          </a:xfrm>
          <a:prstGeom prst="rect">
            <a:avLst/>
          </a:prstGeom>
          <a:noFill/>
          <a:ln>
            <a:noFill/>
          </a:ln>
        </p:spPr>
        <p:txBody>
          <a:bodyPr spcFirstLastPara="1" wrap="square" lIns="91425" tIns="45700" rIns="91425" bIns="45700" anchor="t" anchorCtr="0">
            <a:spAutoFit/>
          </a:bodyPr>
          <a:lstStyle/>
          <a:p>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Relevance and Connection to the Audience: </a:t>
            </a:r>
            <a:r>
              <a:rPr lang="en-US" sz="2800" dirty="0">
                <a:latin typeface="Times New Roman" panose="02020603050405020304" pitchFamily="18" charset="0"/>
                <a:cs typeface="Times New Roman" panose="02020603050405020304" pitchFamily="18" charset="0"/>
              </a:rPr>
              <a:t>Explain why the topic is important and how it relates to the audience. This helps to engage them and maintain their interest throughout the presentation.</a:t>
            </a: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Transition to the Body:</a:t>
            </a:r>
            <a:r>
              <a:rPr lang="en-US" sz="2800" dirty="0">
                <a:latin typeface="Times New Roman" panose="02020603050405020304" pitchFamily="18" charset="0"/>
                <a:cs typeface="Times New Roman" panose="02020603050405020304" pitchFamily="18" charset="0"/>
              </a:rPr>
              <a:t> Conclude your introduction with a smooth transition to the body of the presentation. This could be a statement that leads directly into the main point.</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176" name="Google Shape;176;p4">
            <a:extLst>
              <a:ext uri="{FF2B5EF4-FFF2-40B4-BE49-F238E27FC236}">
                <a16:creationId xmlns:a16="http://schemas.microsoft.com/office/drawing/2014/main" id="{1B3127C2-06DD-97A5-93E6-9DBC4514CB07}"/>
              </a:ext>
            </a:extLst>
          </p:cNvPr>
          <p:cNvSpPr/>
          <p:nvPr/>
        </p:nvSpPr>
        <p:spPr>
          <a:xfrm>
            <a:off x="983671" y="605577"/>
            <a:ext cx="10133823" cy="789710"/>
          </a:xfrm>
          <a:prstGeom prst="rect">
            <a:avLst/>
          </a:prstGeom>
          <a:noFill/>
          <a:ln>
            <a:noFill/>
          </a:ln>
        </p:spPr>
        <p:txBody>
          <a:bodyPr spcFirstLastPara="1" wrap="square" lIns="91425" tIns="45700" rIns="91425" bIns="45700" anchor="t" anchorCtr="0">
            <a:noAutofit/>
          </a:bodyPr>
          <a:lstStyle/>
          <a:p>
            <a:r>
              <a:rPr lang="en-US" sz="3200" b="1" dirty="0">
                <a:latin typeface="Times New Roman" pitchFamily="18" charset="0"/>
                <a:cs typeface="Times New Roman" pitchFamily="18" charset="0"/>
              </a:rPr>
              <a:t>Key Elements of a well structured Introduction</a:t>
            </a:r>
            <a:endParaRPr lang="en-US" sz="32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6612998E-18B2-E24D-AA40-44C4E1FB0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3" name="Picture 2">
            <a:extLst>
              <a:ext uri="{FF2B5EF4-FFF2-40B4-BE49-F238E27FC236}">
                <a16:creationId xmlns:a16="http://schemas.microsoft.com/office/drawing/2014/main" id="{F42AB356-3817-21AB-AD93-AF323753C6C5}"/>
              </a:ext>
            </a:extLst>
          </p:cNvPr>
          <p:cNvPicPr>
            <a:picLocks noChangeAspect="1"/>
          </p:cNvPicPr>
          <p:nvPr/>
        </p:nvPicPr>
        <p:blipFill>
          <a:blip r:embed="rId4"/>
          <a:stretch>
            <a:fillRect/>
          </a:stretch>
        </p:blipFill>
        <p:spPr>
          <a:xfrm>
            <a:off x="7681156" y="1586703"/>
            <a:ext cx="4313897" cy="3684594"/>
          </a:xfrm>
          <a:prstGeom prst="rect">
            <a:avLst/>
          </a:prstGeom>
        </p:spPr>
      </p:pic>
    </p:spTree>
    <p:extLst>
      <p:ext uri="{BB962C8B-B14F-4D97-AF65-F5344CB8AC3E}">
        <p14:creationId xmlns:p14="http://schemas.microsoft.com/office/powerpoint/2010/main" val="211522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9ED5A9A2-1BCB-1313-3762-41D9378640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D0B75B-5FB9-8C16-4148-01A4D0354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4" name="Picture 3">
            <a:extLst>
              <a:ext uri="{FF2B5EF4-FFF2-40B4-BE49-F238E27FC236}">
                <a16:creationId xmlns:a16="http://schemas.microsoft.com/office/drawing/2014/main" id="{464FCD15-AA4A-78E8-3FF3-16379EBC9C9F}"/>
              </a:ext>
            </a:extLst>
          </p:cNvPr>
          <p:cNvPicPr>
            <a:picLocks noChangeAspect="1"/>
          </p:cNvPicPr>
          <p:nvPr/>
        </p:nvPicPr>
        <p:blipFill>
          <a:blip r:embed="rId4"/>
          <a:stretch>
            <a:fillRect/>
          </a:stretch>
        </p:blipFill>
        <p:spPr>
          <a:xfrm>
            <a:off x="1812867" y="648393"/>
            <a:ext cx="9243060" cy="5198398"/>
          </a:xfrm>
          <a:prstGeom prst="rect">
            <a:avLst/>
          </a:prstGeom>
        </p:spPr>
      </p:pic>
    </p:spTree>
    <p:extLst>
      <p:ext uri="{BB962C8B-B14F-4D97-AF65-F5344CB8AC3E}">
        <p14:creationId xmlns:p14="http://schemas.microsoft.com/office/powerpoint/2010/main" val="117588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538676"/>
            <a:ext cx="11579453" cy="792088"/>
          </a:xfrm>
        </p:spPr>
        <p:txBody>
          <a:bodyPr>
            <a:normAutofit fontScale="90000"/>
          </a:bodyPr>
          <a:lstStyle/>
          <a:p>
            <a:pPr lvl="0"/>
            <a:r>
              <a:rPr lang="en-US" sz="4000" b="1" dirty="0">
                <a:latin typeface="Times New Roman"/>
                <a:ea typeface="Times New Roman"/>
                <a:cs typeface="Times New Roman"/>
                <a:sym typeface="Times New Roman"/>
              </a:rPr>
              <a:t>Common Mistakes to avoid when writing an Introduction   </a:t>
            </a:r>
            <a:br>
              <a:rPr lang="en-US" sz="4000" b="1" dirty="0">
                <a:latin typeface="Times New Roman"/>
                <a:ea typeface="Times New Roman"/>
                <a:cs typeface="Times New Roman"/>
                <a:sym typeface="Times New Roman"/>
              </a:rPr>
            </a:br>
            <a:endParaRPr lang="en-US" dirty="0"/>
          </a:p>
        </p:txBody>
      </p:sp>
      <p:sp>
        <p:nvSpPr>
          <p:cNvPr id="3" name="Text Placeholder 2"/>
          <p:cNvSpPr>
            <a:spLocks noGrp="1"/>
          </p:cNvSpPr>
          <p:nvPr>
            <p:ph type="body" idx="1"/>
          </p:nvPr>
        </p:nvSpPr>
        <p:spPr>
          <a:xfrm>
            <a:off x="415600" y="1385455"/>
            <a:ext cx="6181845" cy="4706378"/>
          </a:xfrm>
        </p:spPr>
        <p:txBody>
          <a:bodyPr>
            <a:noAutofit/>
          </a:bodyPr>
          <a:lstStyle/>
          <a:p>
            <a:pPr>
              <a:lnSpc>
                <a:spcPct val="107000"/>
              </a:lnSpc>
              <a:spcAft>
                <a:spcPts val="800"/>
              </a:spcAft>
            </a:pPr>
            <a:r>
              <a:rPr lang="en-IN"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Starting with a Weak Opening</a:t>
            </a:r>
          </a:p>
          <a:p>
            <a:pPr>
              <a:lnSpc>
                <a:spcPct val="107000"/>
              </a:lnSpc>
              <a:spcAft>
                <a:spcPts val="800"/>
              </a:spcAft>
            </a:pPr>
            <a:r>
              <a:rPr lang="en-IN"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Providing Too Much Background Information</a:t>
            </a:r>
          </a:p>
          <a:p>
            <a:pPr>
              <a:lnSpc>
                <a:spcPct val="107000"/>
              </a:lnSpc>
              <a:spcAft>
                <a:spcPts val="800"/>
              </a:spcAft>
            </a:pPr>
            <a:r>
              <a:rPr lang="en-IN"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Lack of Clarity in the Thesis Statement </a:t>
            </a:r>
          </a:p>
          <a:p>
            <a:pPr>
              <a:lnSpc>
                <a:spcPct val="107000"/>
              </a:lnSpc>
              <a:spcAft>
                <a:spcPts val="800"/>
              </a:spcAft>
            </a:pPr>
            <a:r>
              <a:rPr lang="en-IN"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Failing to Connect with the Audience </a:t>
            </a:r>
          </a:p>
          <a:p>
            <a:pPr algn="just"/>
            <a:endParaRPr lang="en-US" sz="2800" dirty="0">
              <a:solidFill>
                <a:schemeClr val="tx1"/>
              </a:solidFill>
              <a:latin typeface="Times New Roman" panose="02020603050405020304" pitchFamily="18" charset="0"/>
              <a:cs typeface="Times New Roman" pitchFamily="18" charset="0"/>
            </a:endParaRPr>
          </a:p>
        </p:txBody>
      </p:sp>
      <p:pic>
        <p:nvPicPr>
          <p:cNvPr id="5" name="Picture 4">
            <a:extLst>
              <a:ext uri="{FF2B5EF4-FFF2-40B4-BE49-F238E27FC236}">
                <a16:creationId xmlns:a16="http://schemas.microsoft.com/office/drawing/2014/main" id="{27F9CD06-2177-D3C3-3294-77AB768A8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6" name="Picture 5">
            <a:extLst>
              <a:ext uri="{FF2B5EF4-FFF2-40B4-BE49-F238E27FC236}">
                <a16:creationId xmlns:a16="http://schemas.microsoft.com/office/drawing/2014/main" id="{86D798E8-3416-384D-53F8-1FC779D72431}"/>
              </a:ext>
            </a:extLst>
          </p:cNvPr>
          <p:cNvPicPr>
            <a:picLocks noChangeAspect="1"/>
          </p:cNvPicPr>
          <p:nvPr/>
        </p:nvPicPr>
        <p:blipFill>
          <a:blip r:embed="rId3"/>
          <a:stretch>
            <a:fillRect/>
          </a:stretch>
        </p:blipFill>
        <p:spPr>
          <a:xfrm>
            <a:off x="6809760" y="1330764"/>
            <a:ext cx="5047920" cy="38029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4B94A-35AD-18D9-48F6-F04F50CE2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1C75C-7128-ED15-5040-20855C5ADA2C}"/>
              </a:ext>
            </a:extLst>
          </p:cNvPr>
          <p:cNvSpPr>
            <a:spLocks noGrp="1"/>
          </p:cNvSpPr>
          <p:nvPr>
            <p:ph type="title"/>
          </p:nvPr>
        </p:nvSpPr>
        <p:spPr>
          <a:xfrm>
            <a:off x="415599" y="396988"/>
            <a:ext cx="11579453" cy="792088"/>
          </a:xfrm>
        </p:spPr>
        <p:txBody>
          <a:bodyPr>
            <a:normAutofit fontScale="90000"/>
          </a:bodyPr>
          <a:lstStyle/>
          <a:p>
            <a:pPr lvl="0"/>
            <a:r>
              <a:rPr lang="en-US" sz="4000" b="1" dirty="0">
                <a:latin typeface="Times New Roman"/>
                <a:ea typeface="Times New Roman"/>
                <a:cs typeface="Times New Roman"/>
                <a:sym typeface="Times New Roman"/>
              </a:rPr>
              <a:t>Common Mistakes to avoid when writing an Introduction   </a:t>
            </a:r>
            <a:br>
              <a:rPr lang="en-US" sz="4000" b="1" dirty="0">
                <a:latin typeface="Times New Roman"/>
                <a:ea typeface="Times New Roman"/>
                <a:cs typeface="Times New Roman"/>
                <a:sym typeface="Times New Roman"/>
              </a:rPr>
            </a:br>
            <a:endParaRPr lang="en-US" dirty="0"/>
          </a:p>
        </p:txBody>
      </p:sp>
      <p:sp>
        <p:nvSpPr>
          <p:cNvPr id="3" name="Text Placeholder 2">
            <a:extLst>
              <a:ext uri="{FF2B5EF4-FFF2-40B4-BE49-F238E27FC236}">
                <a16:creationId xmlns:a16="http://schemas.microsoft.com/office/drawing/2014/main" id="{45704F81-772B-0164-3680-DE1346A18249}"/>
              </a:ext>
            </a:extLst>
          </p:cNvPr>
          <p:cNvSpPr>
            <a:spLocks noGrp="1"/>
          </p:cNvSpPr>
          <p:nvPr>
            <p:ph type="body" idx="1"/>
          </p:nvPr>
        </p:nvSpPr>
        <p:spPr>
          <a:xfrm>
            <a:off x="415600" y="1385455"/>
            <a:ext cx="6181845" cy="4706378"/>
          </a:xfrm>
        </p:spPr>
        <p:txBody>
          <a:bodyPr>
            <a:noAutofit/>
          </a:bodyPr>
          <a:lstStyle/>
          <a:p>
            <a:pPr>
              <a:lnSpc>
                <a:spcPct val="107000"/>
              </a:lnSpc>
              <a:spcAft>
                <a:spcPts val="800"/>
              </a:spcAft>
            </a:pPr>
            <a:r>
              <a:rPr lang="en-IN"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Poor Transition to the Body</a:t>
            </a:r>
          </a:p>
          <a:p>
            <a:pPr>
              <a:lnSpc>
                <a:spcPct val="107000"/>
              </a:lnSpc>
              <a:spcAft>
                <a:spcPts val="800"/>
              </a:spcAft>
            </a:pPr>
            <a:r>
              <a:rPr lang="en-IN"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Using Jargon or Technical Terms Without Explanation</a:t>
            </a:r>
          </a:p>
          <a:p>
            <a:pPr>
              <a:lnSpc>
                <a:spcPct val="107000"/>
              </a:lnSpc>
              <a:spcAft>
                <a:spcPts val="800"/>
              </a:spcAft>
            </a:pPr>
            <a:r>
              <a:rPr lang="en-IN"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Reading Directly from the Slides </a:t>
            </a:r>
          </a:p>
          <a:p>
            <a:pPr>
              <a:lnSpc>
                <a:spcPct val="107000"/>
              </a:lnSpc>
              <a:spcAft>
                <a:spcPts val="800"/>
              </a:spcAft>
            </a:pPr>
            <a:r>
              <a:rPr lang="en-IN"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Overwhelming with Too Many Main Points</a:t>
            </a:r>
          </a:p>
          <a:p>
            <a:pPr>
              <a:lnSpc>
                <a:spcPct val="107000"/>
              </a:lnSpc>
              <a:spcAft>
                <a:spcPts val="800"/>
              </a:spcAft>
            </a:pPr>
            <a:r>
              <a:rPr lang="en-IN"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Neglecting Visual Aids</a:t>
            </a:r>
          </a:p>
          <a:p>
            <a:pPr marL="76200" indent="0" algn="just">
              <a:buNone/>
            </a:pPr>
            <a:endParaRPr lang="en-US" sz="2800" dirty="0">
              <a:solidFill>
                <a:schemeClr val="tx1"/>
              </a:solidFill>
              <a:latin typeface="Times New Roman" panose="02020603050405020304" pitchFamily="18" charset="0"/>
              <a:cs typeface="Times New Roman" pitchFamily="18" charset="0"/>
            </a:endParaRPr>
          </a:p>
        </p:txBody>
      </p:sp>
      <p:pic>
        <p:nvPicPr>
          <p:cNvPr id="5" name="Picture 4">
            <a:extLst>
              <a:ext uri="{FF2B5EF4-FFF2-40B4-BE49-F238E27FC236}">
                <a16:creationId xmlns:a16="http://schemas.microsoft.com/office/drawing/2014/main" id="{9A61E17E-134E-6BA0-2D59-D16B74DC7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6" name="Picture 5">
            <a:extLst>
              <a:ext uri="{FF2B5EF4-FFF2-40B4-BE49-F238E27FC236}">
                <a16:creationId xmlns:a16="http://schemas.microsoft.com/office/drawing/2014/main" id="{79D1DEB9-00DE-4367-0E4A-7E2FACB22C43}"/>
              </a:ext>
            </a:extLst>
          </p:cNvPr>
          <p:cNvPicPr>
            <a:picLocks noChangeAspect="1"/>
          </p:cNvPicPr>
          <p:nvPr/>
        </p:nvPicPr>
        <p:blipFill>
          <a:blip r:embed="rId3"/>
          <a:stretch>
            <a:fillRect/>
          </a:stretch>
        </p:blipFill>
        <p:spPr>
          <a:xfrm>
            <a:off x="6801961" y="1189076"/>
            <a:ext cx="5193091" cy="4182225"/>
          </a:xfrm>
          <a:prstGeom prst="rect">
            <a:avLst/>
          </a:prstGeom>
        </p:spPr>
      </p:pic>
    </p:spTree>
    <p:extLst>
      <p:ext uri="{BB962C8B-B14F-4D97-AF65-F5344CB8AC3E}">
        <p14:creationId xmlns:p14="http://schemas.microsoft.com/office/powerpoint/2010/main" val="4225793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CC94A-939F-5A71-6849-8CEF2A7D8D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C7FB5-F89C-90D7-D0C8-265D4DA0E422}"/>
              </a:ext>
            </a:extLst>
          </p:cNvPr>
          <p:cNvSpPr>
            <a:spLocks noGrp="1"/>
          </p:cNvSpPr>
          <p:nvPr>
            <p:ph type="title"/>
          </p:nvPr>
        </p:nvSpPr>
        <p:spPr>
          <a:xfrm>
            <a:off x="415599" y="396988"/>
            <a:ext cx="11579453" cy="792088"/>
          </a:xfrm>
        </p:spPr>
        <p:txBody>
          <a:bodyPr>
            <a:normAutofit fontScale="90000"/>
          </a:bodyPr>
          <a:lstStyle/>
          <a:p>
            <a:pPr lvl="0"/>
            <a:r>
              <a:rPr lang="en-US" sz="4000" b="1" dirty="0">
                <a:latin typeface="Times New Roman"/>
                <a:ea typeface="Times New Roman"/>
                <a:cs typeface="Times New Roman"/>
                <a:sym typeface="Times New Roman"/>
              </a:rPr>
              <a:t>The Body  </a:t>
            </a:r>
            <a:br>
              <a:rPr lang="en-US" sz="4000" b="1" dirty="0">
                <a:latin typeface="Times New Roman"/>
                <a:ea typeface="Times New Roman"/>
                <a:cs typeface="Times New Roman"/>
                <a:sym typeface="Times New Roman"/>
              </a:rPr>
            </a:br>
            <a:endParaRPr lang="en-US" dirty="0"/>
          </a:p>
        </p:txBody>
      </p:sp>
      <p:sp>
        <p:nvSpPr>
          <p:cNvPr id="3" name="Text Placeholder 2">
            <a:extLst>
              <a:ext uri="{FF2B5EF4-FFF2-40B4-BE49-F238E27FC236}">
                <a16:creationId xmlns:a16="http://schemas.microsoft.com/office/drawing/2014/main" id="{63850EB8-07C2-1348-D681-A84A6D72D780}"/>
              </a:ext>
            </a:extLst>
          </p:cNvPr>
          <p:cNvSpPr>
            <a:spLocks noGrp="1"/>
          </p:cNvSpPr>
          <p:nvPr>
            <p:ph type="body" idx="1"/>
          </p:nvPr>
        </p:nvSpPr>
        <p:spPr>
          <a:xfrm>
            <a:off x="415600" y="1385455"/>
            <a:ext cx="11579452" cy="4706378"/>
          </a:xfrm>
        </p:spPr>
        <p:txBody>
          <a:bodyPr>
            <a:noAutofit/>
          </a:bodyPr>
          <a:lstStyle/>
          <a:p>
            <a:pPr marL="76200" indent="0">
              <a:lnSpc>
                <a:spcPct val="107000"/>
              </a:lnSpc>
              <a:spcAft>
                <a:spcPts val="800"/>
              </a:spcAft>
              <a:buNone/>
            </a:pPr>
            <a:r>
              <a:rPr lang="en-US" sz="2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Definition:</a:t>
            </a:r>
            <a:r>
              <a:rPr lang="en-US"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 main content of your presentation where you present your arguments, evidence, and key points.</a:t>
            </a:r>
          </a:p>
          <a:p>
            <a:pPr marL="76200" indent="0">
              <a:lnSpc>
                <a:spcPct val="107000"/>
              </a:lnSpc>
              <a:spcAft>
                <a:spcPts val="800"/>
              </a:spcAft>
              <a:buNone/>
            </a:pPr>
            <a:r>
              <a:rPr lang="en-US" sz="2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Purpose</a:t>
            </a:r>
            <a:r>
              <a:rPr lang="en-US" sz="2800" b="1"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 develop your topic, provide evidence, and support your thesis.</a:t>
            </a:r>
          </a:p>
          <a:p>
            <a:pPr marL="76200" indent="0">
              <a:lnSpc>
                <a:spcPct val="107000"/>
              </a:lnSpc>
              <a:spcAft>
                <a:spcPts val="800"/>
              </a:spcAft>
              <a:buNone/>
            </a:pPr>
            <a:r>
              <a:rPr lang="en-US" sz="2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Key Elements:</a:t>
            </a:r>
          </a:p>
          <a:p>
            <a:pPr>
              <a:lnSpc>
                <a:spcPct val="107000"/>
              </a:lnSpc>
              <a:spcAft>
                <a:spcPts val="800"/>
              </a:spcAft>
            </a:pPr>
            <a:r>
              <a:rPr lang="en-US"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Clear organization (e.g., chronological, spatial, problem-solution)</a:t>
            </a:r>
          </a:p>
          <a:p>
            <a:pPr>
              <a:lnSpc>
                <a:spcPct val="107000"/>
              </a:lnSpc>
              <a:spcAft>
                <a:spcPts val="800"/>
              </a:spcAft>
            </a:pPr>
            <a:r>
              <a:rPr lang="en-US"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 of headings and subheadings to guide the audience</a:t>
            </a:r>
          </a:p>
          <a:p>
            <a:pPr>
              <a:lnSpc>
                <a:spcPct val="107000"/>
              </a:lnSpc>
              <a:spcAft>
                <a:spcPts val="800"/>
              </a:spcAft>
            </a:pPr>
            <a:r>
              <a:rPr lang="en-US"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Supporting details, examples, and data</a:t>
            </a:r>
          </a:p>
          <a:p>
            <a:pPr>
              <a:lnSpc>
                <a:spcPct val="107000"/>
              </a:lnSpc>
              <a:spcAft>
                <a:spcPts val="800"/>
              </a:spcAft>
            </a:pPr>
            <a:r>
              <a:rPr lang="en-US"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Transitions between points to maintain a logical flow</a:t>
            </a:r>
          </a:p>
          <a:p>
            <a:pPr>
              <a:lnSpc>
                <a:spcPct val="107000"/>
              </a:lnSpc>
              <a:spcAft>
                <a:spcPts val="800"/>
              </a:spcAft>
            </a:pPr>
            <a:endParaRPr lang="en-IN"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C0E1D2B-DE89-13DD-961B-6E0DB581D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spTree>
    <p:extLst>
      <p:ext uri="{BB962C8B-B14F-4D97-AF65-F5344CB8AC3E}">
        <p14:creationId xmlns:p14="http://schemas.microsoft.com/office/powerpoint/2010/main" val="3329665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4000" b="1" dirty="0">
                <a:latin typeface="Times New Roman"/>
                <a:ea typeface="Times New Roman"/>
                <a:cs typeface="Times New Roman"/>
                <a:sym typeface="Times New Roman"/>
              </a:rPr>
              <a:t>Design Principles for Effective Presentations</a:t>
            </a:r>
            <a:endParaRPr lang="en-US" dirty="0"/>
          </a:p>
        </p:txBody>
      </p:sp>
      <p:sp>
        <p:nvSpPr>
          <p:cNvPr id="3" name="Text Placeholder 2"/>
          <p:cNvSpPr>
            <a:spLocks noGrp="1"/>
          </p:cNvSpPr>
          <p:nvPr>
            <p:ph type="body" idx="1"/>
          </p:nvPr>
        </p:nvSpPr>
        <p:spPr>
          <a:xfrm>
            <a:off x="415600" y="1385455"/>
            <a:ext cx="5964905" cy="4879178"/>
          </a:xfrm>
        </p:spPr>
        <p:txBody>
          <a:bodyPr>
            <a:noAutofit/>
          </a:bodyPr>
          <a:lstStyle/>
          <a:p>
            <a:pPr marL="76200" indent="0" algn="just">
              <a:buNone/>
            </a:pPr>
            <a:r>
              <a:rPr lang="en-US" b="1" dirty="0">
                <a:solidFill>
                  <a:schemeClr val="tx1"/>
                </a:solidFill>
                <a:latin typeface="Times New Roman" pitchFamily="18" charset="0"/>
                <a:cs typeface="Times New Roman" pitchFamily="18" charset="0"/>
              </a:rPr>
              <a:t>Choosing the Right Fonts for Clarity</a:t>
            </a:r>
          </a:p>
          <a:p>
            <a:pPr algn="just"/>
            <a:r>
              <a:rPr lang="en-US" dirty="0">
                <a:solidFill>
                  <a:schemeClr val="tx1"/>
                </a:solidFill>
                <a:latin typeface="Times New Roman" pitchFamily="18" charset="0"/>
                <a:cs typeface="Times New Roman" pitchFamily="18" charset="0"/>
              </a:rPr>
              <a:t>Font Legibility</a:t>
            </a:r>
          </a:p>
          <a:p>
            <a:pPr algn="just"/>
            <a:r>
              <a:rPr lang="en-US" dirty="0">
                <a:solidFill>
                  <a:schemeClr val="tx1"/>
                </a:solidFill>
                <a:latin typeface="Times New Roman" pitchFamily="18" charset="0"/>
                <a:cs typeface="Times New Roman" pitchFamily="18" charset="0"/>
              </a:rPr>
              <a:t>Font Size and Hierarchy</a:t>
            </a:r>
          </a:p>
          <a:p>
            <a:pPr algn="just"/>
            <a:r>
              <a:rPr lang="en-US" dirty="0">
                <a:solidFill>
                  <a:schemeClr val="tx1"/>
                </a:solidFill>
                <a:latin typeface="Times New Roman" pitchFamily="18" charset="0"/>
                <a:cs typeface="Times New Roman" pitchFamily="18" charset="0"/>
              </a:rPr>
              <a:t>Consistency in Font Usage</a:t>
            </a:r>
          </a:p>
          <a:p>
            <a:pPr marL="76200" indent="0" algn="just">
              <a:buNone/>
            </a:pPr>
            <a:endParaRPr lang="en-US" dirty="0">
              <a:solidFill>
                <a:schemeClr val="tx1"/>
              </a:solidFill>
              <a:latin typeface="Times New Roman" pitchFamily="18" charset="0"/>
              <a:cs typeface="Times New Roman" pitchFamily="18" charset="0"/>
            </a:endParaRPr>
          </a:p>
          <a:p>
            <a:pPr marL="76200" indent="0">
              <a:buNone/>
            </a:pPr>
            <a:r>
              <a:rPr lang="en-US" b="1" dirty="0">
                <a:solidFill>
                  <a:schemeClr val="tx1"/>
                </a:solidFill>
                <a:latin typeface="Times New Roman" pitchFamily="18" charset="0"/>
                <a:cs typeface="Times New Roman" pitchFamily="18" charset="0"/>
              </a:rPr>
              <a:t>The Role of Color in Enhancing Readability</a:t>
            </a:r>
          </a:p>
          <a:p>
            <a:r>
              <a:rPr lang="en-US" dirty="0">
                <a:solidFill>
                  <a:schemeClr val="tx1"/>
                </a:solidFill>
                <a:latin typeface="Times New Roman" pitchFamily="18" charset="0"/>
                <a:cs typeface="Times New Roman" pitchFamily="18" charset="0"/>
              </a:rPr>
              <a:t>Color Contrast</a:t>
            </a:r>
          </a:p>
          <a:p>
            <a:r>
              <a:rPr lang="en-US" dirty="0">
                <a:solidFill>
                  <a:schemeClr val="tx1"/>
                </a:solidFill>
                <a:latin typeface="Times New Roman" pitchFamily="18" charset="0"/>
                <a:cs typeface="Times New Roman" pitchFamily="18" charset="0"/>
              </a:rPr>
              <a:t>Color Psychology</a:t>
            </a:r>
          </a:p>
          <a:p>
            <a:r>
              <a:rPr lang="en-US" dirty="0">
                <a:solidFill>
                  <a:schemeClr val="tx1"/>
                </a:solidFill>
                <a:latin typeface="Times New Roman" pitchFamily="18" charset="0"/>
                <a:cs typeface="Times New Roman" pitchFamily="18" charset="0"/>
              </a:rPr>
              <a:t>Consistent Color Scheme</a:t>
            </a:r>
          </a:p>
        </p:txBody>
      </p:sp>
      <p:pic>
        <p:nvPicPr>
          <p:cNvPr id="5" name="Picture 4">
            <a:extLst>
              <a:ext uri="{FF2B5EF4-FFF2-40B4-BE49-F238E27FC236}">
                <a16:creationId xmlns:a16="http://schemas.microsoft.com/office/drawing/2014/main" id="{27F9CD06-2177-D3C3-3294-77AB768A8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4" name="Picture 3">
            <a:extLst>
              <a:ext uri="{FF2B5EF4-FFF2-40B4-BE49-F238E27FC236}">
                <a16:creationId xmlns:a16="http://schemas.microsoft.com/office/drawing/2014/main" id="{4A85A63D-D28D-E9CC-5B54-2EAE85C7C804}"/>
              </a:ext>
            </a:extLst>
          </p:cNvPr>
          <p:cNvPicPr>
            <a:picLocks noChangeAspect="1"/>
          </p:cNvPicPr>
          <p:nvPr/>
        </p:nvPicPr>
        <p:blipFill>
          <a:blip r:embed="rId4"/>
          <a:stretch>
            <a:fillRect/>
          </a:stretch>
        </p:blipFill>
        <p:spPr>
          <a:xfrm>
            <a:off x="5852160" y="1385455"/>
            <a:ext cx="5530668" cy="4088590"/>
          </a:xfrm>
          <a:prstGeom prst="rect">
            <a:avLst/>
          </a:prstGeom>
        </p:spPr>
      </p:pic>
    </p:spTree>
    <p:extLst>
      <p:ext uri="{BB962C8B-B14F-4D97-AF65-F5344CB8AC3E}">
        <p14:creationId xmlns:p14="http://schemas.microsoft.com/office/powerpoint/2010/main" val="2726706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2A0D5-A17B-D3AD-4824-ECBE736EC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B0618-8098-5095-10AD-FE19F492805E}"/>
              </a:ext>
            </a:extLst>
          </p:cNvPr>
          <p:cNvSpPr>
            <a:spLocks noGrp="1"/>
          </p:cNvSpPr>
          <p:nvPr>
            <p:ph type="title"/>
          </p:nvPr>
        </p:nvSpPr>
        <p:spPr/>
        <p:txBody>
          <a:bodyPr>
            <a:normAutofit fontScale="90000"/>
          </a:bodyPr>
          <a:lstStyle/>
          <a:p>
            <a:pPr lvl="0"/>
            <a:r>
              <a:rPr lang="en-US" sz="4000" b="1" dirty="0">
                <a:latin typeface="Times New Roman"/>
                <a:ea typeface="Times New Roman"/>
                <a:cs typeface="Times New Roman"/>
                <a:sym typeface="Times New Roman"/>
              </a:rPr>
              <a:t>Design Principles for Effective Presentations</a:t>
            </a:r>
            <a:endParaRPr lang="en-US" dirty="0"/>
          </a:p>
        </p:txBody>
      </p:sp>
      <p:sp>
        <p:nvSpPr>
          <p:cNvPr id="3" name="Text Placeholder 2">
            <a:extLst>
              <a:ext uri="{FF2B5EF4-FFF2-40B4-BE49-F238E27FC236}">
                <a16:creationId xmlns:a16="http://schemas.microsoft.com/office/drawing/2014/main" id="{EFCA7F40-47FD-EBA4-F558-FEA6B4C50769}"/>
              </a:ext>
            </a:extLst>
          </p:cNvPr>
          <p:cNvSpPr>
            <a:spLocks noGrp="1"/>
          </p:cNvSpPr>
          <p:nvPr>
            <p:ph type="body" idx="1"/>
          </p:nvPr>
        </p:nvSpPr>
        <p:spPr>
          <a:xfrm>
            <a:off x="415600" y="1385455"/>
            <a:ext cx="5964905" cy="4879178"/>
          </a:xfrm>
        </p:spPr>
        <p:txBody>
          <a:bodyPr>
            <a:noAutofit/>
          </a:bodyPr>
          <a:lstStyle/>
          <a:p>
            <a:pPr marL="76200" indent="0" algn="just">
              <a:buNone/>
            </a:pPr>
            <a:r>
              <a:rPr lang="en-US" b="1" dirty="0">
                <a:solidFill>
                  <a:schemeClr val="tx1"/>
                </a:solidFill>
                <a:latin typeface="Times New Roman" pitchFamily="18" charset="0"/>
                <a:cs typeface="Times New Roman" pitchFamily="18" charset="0"/>
              </a:rPr>
              <a:t>Layout and Organization of Slides</a:t>
            </a:r>
          </a:p>
          <a:p>
            <a:pPr algn="just"/>
            <a:r>
              <a:rPr lang="en-US" dirty="0">
                <a:solidFill>
                  <a:schemeClr val="tx1"/>
                </a:solidFill>
                <a:latin typeface="Times New Roman" pitchFamily="18" charset="0"/>
                <a:cs typeface="Times New Roman" pitchFamily="18" charset="0"/>
              </a:rPr>
              <a:t>Logical Flow of Information</a:t>
            </a:r>
          </a:p>
          <a:p>
            <a:pPr algn="just"/>
            <a:r>
              <a:rPr lang="en-US" dirty="0">
                <a:solidFill>
                  <a:schemeClr val="tx1"/>
                </a:solidFill>
                <a:latin typeface="Times New Roman" pitchFamily="18" charset="0"/>
                <a:cs typeface="Times New Roman" pitchFamily="18" charset="0"/>
              </a:rPr>
              <a:t>Use of White Space</a:t>
            </a:r>
          </a:p>
          <a:p>
            <a:pPr algn="just"/>
            <a:r>
              <a:rPr lang="en-US" dirty="0">
                <a:solidFill>
                  <a:schemeClr val="tx1"/>
                </a:solidFill>
                <a:latin typeface="Times New Roman" pitchFamily="18" charset="0"/>
                <a:cs typeface="Times New Roman" pitchFamily="18" charset="0"/>
              </a:rPr>
              <a:t>Consistent Slide Design</a:t>
            </a:r>
          </a:p>
          <a:p>
            <a:pPr algn="just"/>
            <a:endParaRPr lang="en-US" dirty="0">
              <a:solidFill>
                <a:schemeClr val="tx1"/>
              </a:solidFill>
              <a:latin typeface="Times New Roman" pitchFamily="18" charset="0"/>
              <a:cs typeface="Times New Roman" pitchFamily="18" charset="0"/>
            </a:endParaRPr>
          </a:p>
          <a:p>
            <a:pPr marL="76200" indent="0">
              <a:buNone/>
            </a:pPr>
            <a:r>
              <a:rPr lang="en-US" b="1" dirty="0">
                <a:solidFill>
                  <a:schemeClr val="tx1"/>
                </a:solidFill>
                <a:latin typeface="Times New Roman" pitchFamily="18" charset="0"/>
                <a:cs typeface="Times New Roman" pitchFamily="18" charset="0"/>
              </a:rPr>
              <a:t>Utilizing Visuals to Support Your Message</a:t>
            </a:r>
            <a:endParaRPr lang="en-US" dirty="0">
              <a:solidFill>
                <a:schemeClr val="tx1"/>
              </a:solidFill>
              <a:latin typeface="Times New Roman" pitchFamily="18" charset="0"/>
              <a:cs typeface="Times New Roman" pitchFamily="18" charset="0"/>
            </a:endParaRPr>
          </a:p>
          <a:p>
            <a:r>
              <a:rPr lang="en-US" dirty="0">
                <a:solidFill>
                  <a:schemeClr val="tx1"/>
                </a:solidFill>
                <a:latin typeface="Times New Roman" pitchFamily="18" charset="0"/>
                <a:cs typeface="Times New Roman" pitchFamily="18" charset="0"/>
              </a:rPr>
              <a:t>Enhancing Comprehension</a:t>
            </a:r>
          </a:p>
          <a:p>
            <a:r>
              <a:rPr lang="en-US" dirty="0">
                <a:solidFill>
                  <a:schemeClr val="tx1"/>
                </a:solidFill>
                <a:latin typeface="Times New Roman" pitchFamily="18" charset="0"/>
                <a:cs typeface="Times New Roman" pitchFamily="18" charset="0"/>
              </a:rPr>
              <a:t>Creating Emotional Connections</a:t>
            </a:r>
          </a:p>
          <a:p>
            <a:r>
              <a:rPr lang="en-US" dirty="0">
                <a:solidFill>
                  <a:schemeClr val="tx1"/>
                </a:solidFill>
                <a:latin typeface="Times New Roman" pitchFamily="18" charset="0"/>
                <a:cs typeface="Times New Roman" pitchFamily="18" charset="0"/>
              </a:rPr>
              <a:t>Supporting Key Points</a:t>
            </a:r>
          </a:p>
          <a:p>
            <a:endParaRPr lang="en-US" dirty="0">
              <a:solidFill>
                <a:schemeClr val="tx1"/>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363321A1-9B6A-C4EA-15A7-3B9A35EAC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4" name="Picture 3">
            <a:extLst>
              <a:ext uri="{FF2B5EF4-FFF2-40B4-BE49-F238E27FC236}">
                <a16:creationId xmlns:a16="http://schemas.microsoft.com/office/drawing/2014/main" id="{989850A0-31B2-05B2-9DE6-46308706CE84}"/>
              </a:ext>
            </a:extLst>
          </p:cNvPr>
          <p:cNvPicPr>
            <a:picLocks noChangeAspect="1"/>
          </p:cNvPicPr>
          <p:nvPr/>
        </p:nvPicPr>
        <p:blipFill>
          <a:blip r:embed="rId4"/>
          <a:stretch>
            <a:fillRect/>
          </a:stretch>
        </p:blipFill>
        <p:spPr>
          <a:xfrm>
            <a:off x="6645545" y="1356867"/>
            <a:ext cx="5546455" cy="4002471"/>
          </a:xfrm>
          <a:prstGeom prst="rect">
            <a:avLst/>
          </a:prstGeom>
        </p:spPr>
      </p:pic>
    </p:spTree>
    <p:extLst>
      <p:ext uri="{BB962C8B-B14F-4D97-AF65-F5344CB8AC3E}">
        <p14:creationId xmlns:p14="http://schemas.microsoft.com/office/powerpoint/2010/main" val="3999108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4000" b="1" dirty="0">
                <a:latin typeface="Times New Roman"/>
                <a:ea typeface="Times New Roman"/>
                <a:cs typeface="Times New Roman"/>
                <a:sym typeface="Times New Roman"/>
              </a:rPr>
              <a:t>Rules related to  Presentation   </a:t>
            </a:r>
            <a:br>
              <a:rPr lang="en-US" sz="4000" b="1" dirty="0">
                <a:latin typeface="Times New Roman"/>
                <a:ea typeface="Times New Roman"/>
                <a:cs typeface="Times New Roman"/>
                <a:sym typeface="Times New Roman"/>
              </a:rPr>
            </a:br>
            <a:endParaRPr lang="en-US" dirty="0"/>
          </a:p>
        </p:txBody>
      </p:sp>
      <p:sp>
        <p:nvSpPr>
          <p:cNvPr id="3" name="Text Placeholder 2"/>
          <p:cNvSpPr>
            <a:spLocks noGrp="1"/>
          </p:cNvSpPr>
          <p:nvPr>
            <p:ph type="body" idx="1"/>
          </p:nvPr>
        </p:nvSpPr>
        <p:spPr>
          <a:xfrm>
            <a:off x="415600" y="1385455"/>
            <a:ext cx="6103187" cy="4706378"/>
          </a:xfrm>
        </p:spPr>
        <p:txBody>
          <a:bodyPr>
            <a:noAutofit/>
          </a:bodyPr>
          <a:lstStyle/>
          <a:p>
            <a:pPr algn="just"/>
            <a:endParaRPr lang="en-US" dirty="0">
              <a:solidFill>
                <a:schemeClr val="tx1"/>
              </a:solidFill>
              <a:latin typeface="Times New Roman" pitchFamily="18" charset="0"/>
              <a:cs typeface="Times New Roman" pitchFamily="18" charset="0"/>
            </a:endParaRPr>
          </a:p>
          <a:p>
            <a:pPr algn="just"/>
            <a:r>
              <a:rPr lang="en-US" dirty="0">
                <a:solidFill>
                  <a:schemeClr val="tx1"/>
                </a:solidFill>
                <a:latin typeface="Times New Roman" pitchFamily="18" charset="0"/>
                <a:cs typeface="Times New Roman" pitchFamily="18" charset="0"/>
              </a:rPr>
              <a:t>5/5/5 Rule</a:t>
            </a:r>
          </a:p>
          <a:p>
            <a:pPr algn="just"/>
            <a:r>
              <a:rPr lang="en-US" dirty="0">
                <a:solidFill>
                  <a:schemeClr val="tx1"/>
                </a:solidFill>
                <a:latin typeface="Times New Roman" pitchFamily="18" charset="0"/>
                <a:cs typeface="Times New Roman" pitchFamily="18" charset="0"/>
              </a:rPr>
              <a:t>Remember the 10/20/30 Rule</a:t>
            </a:r>
          </a:p>
          <a:p>
            <a:pPr algn="just"/>
            <a:r>
              <a:rPr lang="en-US" dirty="0">
                <a:solidFill>
                  <a:schemeClr val="tx1"/>
                </a:solidFill>
                <a:latin typeface="Times New Roman" pitchFamily="18" charset="0"/>
                <a:cs typeface="Times New Roman" pitchFamily="18" charset="0"/>
              </a:rPr>
              <a:t>Seven by Seven Rule </a:t>
            </a:r>
          </a:p>
          <a:p>
            <a:pPr algn="just"/>
            <a:r>
              <a:rPr lang="en-US" dirty="0">
                <a:solidFill>
                  <a:schemeClr val="tx1"/>
                </a:solidFill>
                <a:latin typeface="Times New Roman" pitchFamily="18" charset="0"/>
                <a:cs typeface="Times New Roman" pitchFamily="18" charset="0"/>
              </a:rPr>
              <a:t>The One-minute test </a:t>
            </a:r>
          </a:p>
          <a:p>
            <a:pPr algn="just"/>
            <a:r>
              <a:rPr lang="en-US" dirty="0">
                <a:solidFill>
                  <a:schemeClr val="tx1"/>
                </a:solidFill>
                <a:latin typeface="Times New Roman" pitchFamily="18" charset="0"/>
                <a:cs typeface="Times New Roman" pitchFamily="18" charset="0"/>
              </a:rPr>
              <a:t>The one Principle </a:t>
            </a:r>
          </a:p>
          <a:p>
            <a:pPr algn="just"/>
            <a:r>
              <a:rPr lang="en-US" dirty="0">
                <a:solidFill>
                  <a:schemeClr val="tx1"/>
                </a:solidFill>
                <a:latin typeface="Times New Roman" pitchFamily="18" charset="0"/>
                <a:cs typeface="Times New Roman" pitchFamily="18" charset="0"/>
              </a:rPr>
              <a:t>Image Rule </a:t>
            </a:r>
          </a:p>
          <a:p>
            <a:pPr algn="just"/>
            <a:r>
              <a:rPr lang="en-US" dirty="0">
                <a:solidFill>
                  <a:schemeClr val="tx1"/>
                </a:solidFill>
                <a:latin typeface="Times New Roman" pitchFamily="18" charset="0"/>
                <a:cs typeface="Times New Roman" pitchFamily="18" charset="0"/>
              </a:rPr>
              <a:t>Rule of Thirds </a:t>
            </a:r>
          </a:p>
          <a:p>
            <a:pPr algn="just"/>
            <a:endParaRPr lang="en-US" dirty="0">
              <a:solidFill>
                <a:schemeClr val="tx1"/>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27F9CD06-2177-D3C3-3294-77AB768A8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7" name="Picture 6">
            <a:extLst>
              <a:ext uri="{FF2B5EF4-FFF2-40B4-BE49-F238E27FC236}">
                <a16:creationId xmlns:a16="http://schemas.microsoft.com/office/drawing/2014/main" id="{DD0970AF-8041-9B6C-AC74-6D9CFA82F935}"/>
              </a:ext>
            </a:extLst>
          </p:cNvPr>
          <p:cNvPicPr>
            <a:picLocks noChangeAspect="1"/>
          </p:cNvPicPr>
          <p:nvPr/>
        </p:nvPicPr>
        <p:blipFill>
          <a:blip r:embed="rId3"/>
          <a:stretch>
            <a:fillRect/>
          </a:stretch>
        </p:blipFill>
        <p:spPr>
          <a:xfrm>
            <a:off x="5844650" y="1549929"/>
            <a:ext cx="6150403" cy="3758141"/>
          </a:xfrm>
          <a:prstGeom prst="rect">
            <a:avLst/>
          </a:prstGeom>
        </p:spPr>
      </p:pic>
    </p:spTree>
    <p:extLst>
      <p:ext uri="{BB962C8B-B14F-4D97-AF65-F5344CB8AC3E}">
        <p14:creationId xmlns:p14="http://schemas.microsoft.com/office/powerpoint/2010/main" val="543018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2" name="Google Shape;192;p5"/>
          <p:cNvSpPr/>
          <p:nvPr/>
        </p:nvSpPr>
        <p:spPr>
          <a:xfrm>
            <a:off x="991573" y="880918"/>
            <a:ext cx="6739263" cy="5093662"/>
          </a:xfrm>
          <a:prstGeom prst="rect">
            <a:avLst/>
          </a:prstGeom>
          <a:noFill/>
          <a:ln>
            <a:noFill/>
          </a:ln>
        </p:spPr>
        <p:txBody>
          <a:bodyPr spcFirstLastPara="1" wrap="square" lIns="91425" tIns="45700" rIns="91425" bIns="45700" anchor="t" anchorCtr="0">
            <a:spAutoFit/>
          </a:bodyPr>
          <a:lstStyle/>
          <a:p>
            <a:pPr marL="50800" lvl="0" algn="just">
              <a:buClr>
                <a:schemeClr val="dk1"/>
              </a:buClr>
              <a:buSzPct val="60000"/>
            </a:pPr>
            <a:endParaRPr lang="en-US" sz="2500" b="0" i="0" u="none" strike="noStrike" cap="none" dirty="0">
              <a:solidFill>
                <a:srgbClr val="000000"/>
              </a:solidFill>
              <a:latin typeface="Times New Roman"/>
              <a:ea typeface="Times New Roman"/>
              <a:cs typeface="Times New Roman"/>
              <a:sym typeface="Times New Roman"/>
            </a:endParaRPr>
          </a:p>
          <a:p>
            <a:pPr marL="393700" lvl="0" indent="-342900" algn="just">
              <a:buClr>
                <a:schemeClr val="dk1"/>
              </a:buClr>
              <a:buSzPct val="60000"/>
              <a:buFont typeface="Arial" panose="020B0604020202020204" pitchFamily="34" charset="0"/>
              <a:buChar char="•"/>
            </a:pPr>
            <a:r>
              <a:rPr lang="en-US" sz="2500" b="0" i="0" u="none" strike="noStrike" cap="none" dirty="0">
                <a:solidFill>
                  <a:srgbClr val="000000"/>
                </a:solidFill>
                <a:latin typeface="Times New Roman"/>
                <a:ea typeface="Times New Roman"/>
                <a:cs typeface="Times New Roman"/>
                <a:sym typeface="Times New Roman"/>
              </a:rPr>
              <a:t>The design rule of thirds is where you break up an image or design into different sections using columns and rows to form a grid. </a:t>
            </a:r>
          </a:p>
          <a:p>
            <a:pPr marL="393700" lvl="0" indent="-342900" algn="just">
              <a:buClr>
                <a:schemeClr val="dk1"/>
              </a:buClr>
              <a:buSzPct val="60000"/>
              <a:buFont typeface="Arial" panose="020B0604020202020204" pitchFamily="34" charset="0"/>
              <a:buChar char="•"/>
            </a:pPr>
            <a:r>
              <a:rPr lang="en-US" sz="2500" b="0" i="0" u="none" strike="noStrike" cap="none" dirty="0">
                <a:solidFill>
                  <a:srgbClr val="000000"/>
                </a:solidFill>
                <a:latin typeface="Times New Roman"/>
                <a:ea typeface="Times New Roman"/>
                <a:cs typeface="Times New Roman"/>
                <a:sym typeface="Times New Roman"/>
              </a:rPr>
              <a:t>The grid is placed over the image and has nine equal boxes with three evenly spaced rows and columns.</a:t>
            </a:r>
          </a:p>
          <a:p>
            <a:pPr marL="393700" lvl="0" indent="-342900" algn="just">
              <a:buClr>
                <a:schemeClr val="dk1"/>
              </a:buClr>
              <a:buSzPct val="60000"/>
              <a:buFont typeface="Arial" panose="020B0604020202020204" pitchFamily="34" charset="0"/>
              <a:buChar char="•"/>
            </a:pPr>
            <a:endParaRPr lang="en-US" sz="2500" b="0" i="0" u="none" strike="noStrike" cap="none" dirty="0">
              <a:solidFill>
                <a:srgbClr val="000000"/>
              </a:solidFill>
              <a:latin typeface="Times New Roman"/>
              <a:ea typeface="Times New Roman"/>
              <a:cs typeface="Times New Roman"/>
              <a:sym typeface="Times New Roman"/>
            </a:endParaRPr>
          </a:p>
          <a:p>
            <a:pPr marL="393700" lvl="0" indent="-342900" algn="just">
              <a:buClr>
                <a:schemeClr val="dk1"/>
              </a:buClr>
              <a:buSzPct val="60000"/>
              <a:buFont typeface="Arial" panose="020B0604020202020204" pitchFamily="34" charset="0"/>
              <a:buChar char="•"/>
            </a:pPr>
            <a:r>
              <a:rPr lang="en-US" sz="2500" b="0" i="0" u="none" strike="noStrike" cap="none" dirty="0">
                <a:solidFill>
                  <a:srgbClr val="000000"/>
                </a:solidFill>
                <a:latin typeface="Times New Roman"/>
                <a:ea typeface="Times New Roman"/>
                <a:cs typeface="Times New Roman"/>
                <a:sym typeface="Times New Roman"/>
              </a:rPr>
              <a:t>The goal of the rule of thirds is that you don’t place the main elements in the center of images. You place the main elements on either the left or right.</a:t>
            </a:r>
          </a:p>
          <a:p>
            <a:pPr marL="393700" lvl="0" indent="-342900" algn="just">
              <a:buClr>
                <a:schemeClr val="dk1"/>
              </a:buClr>
              <a:buSzPct val="60000"/>
              <a:buFont typeface="Arial" panose="020B0604020202020204" pitchFamily="34" charset="0"/>
              <a:buChar char="•"/>
            </a:pPr>
            <a:endParaRPr lang="en-US" sz="2500" b="0" i="0" u="none" strike="noStrike" cap="none" dirty="0">
              <a:solidFill>
                <a:srgbClr val="000000"/>
              </a:solidFill>
              <a:latin typeface="Times New Roman"/>
              <a:ea typeface="Times New Roman"/>
              <a:cs typeface="Times New Roman"/>
              <a:sym typeface="Times New Roman"/>
            </a:endParaRPr>
          </a:p>
        </p:txBody>
      </p:sp>
      <p:sp>
        <p:nvSpPr>
          <p:cNvPr id="193" name="Google Shape;193;p5"/>
          <p:cNvSpPr/>
          <p:nvPr/>
        </p:nvSpPr>
        <p:spPr>
          <a:xfrm>
            <a:off x="1134402" y="445225"/>
            <a:ext cx="7207739" cy="461700"/>
          </a:xfrm>
          <a:prstGeom prst="rect">
            <a:avLst/>
          </a:prstGeom>
          <a:noFill/>
          <a:ln>
            <a:noFill/>
          </a:ln>
        </p:spPr>
        <p:txBody>
          <a:bodyPr spcFirstLastPara="1" wrap="square" lIns="91425" tIns="45700" rIns="91425" bIns="45700" anchor="t" anchorCtr="0">
            <a:noAutofit/>
          </a:bodyPr>
          <a:lstStyle/>
          <a:p>
            <a:pPr lvl="0">
              <a:buSzPts val="3200"/>
            </a:pPr>
            <a:r>
              <a:rPr lang="en-IN" sz="3200" b="1" i="0" u="none" strike="noStrike" cap="none" dirty="0">
                <a:solidFill>
                  <a:schemeClr val="dk1"/>
                </a:solidFill>
                <a:latin typeface="Times New Roman"/>
                <a:ea typeface="Times New Roman"/>
                <a:cs typeface="Times New Roman"/>
                <a:sym typeface="Times New Roman"/>
              </a:rPr>
              <a:t>Rule of thirds </a:t>
            </a:r>
            <a:endParaRPr sz="3200" b="1" i="0" u="none" strike="noStrike" cap="none"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27F9CD06-2177-D3C3-3294-77AB768A8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2" name="Picture 1">
            <a:extLst>
              <a:ext uri="{FF2B5EF4-FFF2-40B4-BE49-F238E27FC236}">
                <a16:creationId xmlns:a16="http://schemas.microsoft.com/office/drawing/2014/main" id="{CE9F6F53-E484-BC37-803C-E31E1D48CAA6}"/>
              </a:ext>
            </a:extLst>
          </p:cNvPr>
          <p:cNvPicPr>
            <a:picLocks noChangeAspect="1"/>
          </p:cNvPicPr>
          <p:nvPr/>
        </p:nvPicPr>
        <p:blipFill>
          <a:blip r:embed="rId4"/>
          <a:stretch>
            <a:fillRect/>
          </a:stretch>
        </p:blipFill>
        <p:spPr>
          <a:xfrm>
            <a:off x="7730836" y="676075"/>
            <a:ext cx="4638501" cy="495256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2" name="Google Shape;192;p5"/>
          <p:cNvSpPr/>
          <p:nvPr/>
        </p:nvSpPr>
        <p:spPr>
          <a:xfrm>
            <a:off x="681658" y="1546167"/>
            <a:ext cx="5414342" cy="3108503"/>
          </a:xfrm>
          <a:prstGeom prst="rect">
            <a:avLst/>
          </a:prstGeom>
          <a:noFill/>
          <a:ln>
            <a:noFill/>
          </a:ln>
        </p:spPr>
        <p:txBody>
          <a:bodyPr spcFirstLastPara="1" wrap="square" lIns="91425" tIns="45700" rIns="91425" bIns="45700" anchor="t" anchorCtr="0">
            <a:spAutoFit/>
          </a:bodyPr>
          <a:lstStyle/>
          <a:p>
            <a:pPr marL="508000" lvl="0" indent="-457200">
              <a:buClr>
                <a:schemeClr val="dk1"/>
              </a:buClr>
              <a:buSzPct val="60000"/>
              <a:buFont typeface="Arial" panose="020B0604020202020204" pitchFamily="34" charset="0"/>
              <a:buChar char="•"/>
            </a:pPr>
            <a:endParaRPr lang="en-US" sz="2800" dirty="0">
              <a:solidFill>
                <a:schemeClr val="dk1"/>
              </a:solidFill>
              <a:latin typeface="Times New Roman"/>
              <a:ea typeface="Times New Roman"/>
              <a:cs typeface="Times New Roman"/>
              <a:sym typeface="Times New Roman"/>
            </a:endParaRP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You shouldn’t have more than five words per text in a line.</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Each slide should have no more than five lines.</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You shouldn’t have more than five text-heavy slides in a row</a:t>
            </a:r>
          </a:p>
        </p:txBody>
      </p:sp>
      <p:sp>
        <p:nvSpPr>
          <p:cNvPr id="193" name="Google Shape;193;p5"/>
          <p:cNvSpPr/>
          <p:nvPr/>
        </p:nvSpPr>
        <p:spPr>
          <a:xfrm>
            <a:off x="681658" y="578228"/>
            <a:ext cx="7207739" cy="461700"/>
          </a:xfrm>
          <a:prstGeom prst="rect">
            <a:avLst/>
          </a:prstGeom>
          <a:noFill/>
          <a:ln>
            <a:noFill/>
          </a:ln>
        </p:spPr>
        <p:txBody>
          <a:bodyPr spcFirstLastPara="1" wrap="square" lIns="91425" tIns="45700" rIns="91425" bIns="45700" anchor="t" anchorCtr="0">
            <a:noAutofit/>
          </a:bodyPr>
          <a:lstStyle/>
          <a:p>
            <a:pPr>
              <a:buSzPts val="3200"/>
            </a:pPr>
            <a:r>
              <a:rPr lang="en-US" sz="3200" b="1" i="0" u="none" strike="noStrike" cap="none" dirty="0">
                <a:solidFill>
                  <a:schemeClr val="dk1"/>
                </a:solidFill>
                <a:latin typeface="Times New Roman"/>
                <a:ea typeface="Times New Roman"/>
                <a:cs typeface="Times New Roman"/>
                <a:sym typeface="Times New Roman"/>
              </a:rPr>
              <a:t> </a:t>
            </a:r>
            <a:r>
              <a:rPr lang="en-US" sz="3200" b="1" dirty="0">
                <a:solidFill>
                  <a:schemeClr val="dk1"/>
                </a:solidFill>
                <a:latin typeface="Times New Roman"/>
                <a:ea typeface="Times New Roman"/>
                <a:cs typeface="Times New Roman"/>
                <a:sym typeface="Times New Roman"/>
              </a:rPr>
              <a:t>5/5/5 rule </a:t>
            </a:r>
          </a:p>
        </p:txBody>
      </p:sp>
      <p:pic>
        <p:nvPicPr>
          <p:cNvPr id="5" name="Picture 4">
            <a:extLst>
              <a:ext uri="{FF2B5EF4-FFF2-40B4-BE49-F238E27FC236}">
                <a16:creationId xmlns:a16="http://schemas.microsoft.com/office/drawing/2014/main" id="{27F9CD06-2177-D3C3-3294-77AB768A8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3" name="Picture 2">
            <a:extLst>
              <a:ext uri="{FF2B5EF4-FFF2-40B4-BE49-F238E27FC236}">
                <a16:creationId xmlns:a16="http://schemas.microsoft.com/office/drawing/2014/main" id="{2A7BD70F-CECD-D660-3AEE-38DAFC744EA1}"/>
              </a:ext>
            </a:extLst>
          </p:cNvPr>
          <p:cNvPicPr>
            <a:picLocks noChangeAspect="1"/>
          </p:cNvPicPr>
          <p:nvPr/>
        </p:nvPicPr>
        <p:blipFill>
          <a:blip r:embed="rId4"/>
          <a:stretch>
            <a:fillRect/>
          </a:stretch>
        </p:blipFill>
        <p:spPr>
          <a:xfrm>
            <a:off x="6045764" y="1546167"/>
            <a:ext cx="5949289" cy="3765666"/>
          </a:xfrm>
          <a:prstGeom prst="rect">
            <a:avLst/>
          </a:prstGeom>
        </p:spPr>
      </p:pic>
    </p:spTree>
    <p:extLst>
      <p:ext uri="{BB962C8B-B14F-4D97-AF65-F5344CB8AC3E}">
        <p14:creationId xmlns:p14="http://schemas.microsoft.com/office/powerpoint/2010/main" val="3274151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
          <p:cNvPicPr preferRelativeResize="0"/>
          <p:nvPr/>
        </p:nvPicPr>
        <p:blipFill rotWithShape="1">
          <a:blip r:embed="rId3">
            <a:alphaModFix/>
          </a:blip>
          <a:srcRect/>
          <a:stretch/>
        </p:blipFill>
        <p:spPr>
          <a:xfrm>
            <a:off x="1899138" y="3510614"/>
            <a:ext cx="9228407" cy="2862411"/>
          </a:xfrm>
          <a:prstGeom prst="rect">
            <a:avLst/>
          </a:prstGeom>
          <a:noFill/>
          <a:ln>
            <a:noFill/>
          </a:ln>
        </p:spPr>
      </p:pic>
      <p:sp>
        <p:nvSpPr>
          <p:cNvPr id="110" name="Google Shape;110;p1"/>
          <p:cNvSpPr/>
          <p:nvPr/>
        </p:nvSpPr>
        <p:spPr>
          <a:xfrm>
            <a:off x="1326726" y="0"/>
            <a:ext cx="9736" cy="6858000"/>
          </a:xfrm>
          <a:custGeom>
            <a:avLst/>
            <a:gdLst/>
            <a:ahLst/>
            <a:cxnLst/>
            <a:rect l="l" t="t" r="r" b="b"/>
            <a:pathLst>
              <a:path w="14605" h="10287000" extrusionOk="0">
                <a:moveTo>
                  <a:pt x="14605" y="0"/>
                </a:moveTo>
                <a:lnTo>
                  <a:pt x="0" y="0"/>
                </a:lnTo>
                <a:lnTo>
                  <a:pt x="0" y="10286997"/>
                </a:lnTo>
                <a:lnTo>
                  <a:pt x="14605" y="10286997"/>
                </a:lnTo>
                <a:lnTo>
                  <a:pt x="1460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11" name="Google Shape;111;p1"/>
          <p:cNvSpPr txBox="1">
            <a:spLocks noGrp="1"/>
          </p:cNvSpPr>
          <p:nvPr>
            <p:ph type="title"/>
          </p:nvPr>
        </p:nvSpPr>
        <p:spPr>
          <a:xfrm>
            <a:off x="1899138" y="1598696"/>
            <a:ext cx="9729000" cy="2119800"/>
          </a:xfrm>
          <a:prstGeom prst="rect">
            <a:avLst/>
          </a:prstGeom>
          <a:noFill/>
          <a:ln>
            <a:noFill/>
          </a:ln>
        </p:spPr>
        <p:txBody>
          <a:bodyPr spcFirstLastPara="1" wrap="square" lIns="0" tIns="8875" rIns="0" bIns="0" anchor="ctr" anchorCtr="0">
            <a:noAutofit/>
          </a:bodyPr>
          <a:lstStyle/>
          <a:p>
            <a:pPr marL="0" lvl="0" indent="0" algn="l" rtl="0">
              <a:lnSpc>
                <a:spcPct val="114281"/>
              </a:lnSpc>
              <a:spcBef>
                <a:spcPts val="0"/>
              </a:spcBef>
              <a:spcAft>
                <a:spcPts val="0"/>
              </a:spcAft>
              <a:buClr>
                <a:srgbClr val="0C1512"/>
              </a:buClr>
              <a:buSzPts val="6400"/>
              <a:buFont typeface="Arial"/>
              <a:buNone/>
            </a:pPr>
            <a:r>
              <a:rPr lang="en-US" sz="6000" dirty="0">
                <a:latin typeface="Times New Roman" pitchFamily="18" charset="0"/>
                <a:cs typeface="Times New Roman" pitchFamily="18" charset="0"/>
                <a:sym typeface="Arial"/>
              </a:rPr>
              <a:t>PRESENTATION SKILLS -2</a:t>
            </a:r>
          </a:p>
        </p:txBody>
      </p:sp>
      <p:pic>
        <p:nvPicPr>
          <p:cNvPr id="8" name="Picture 7">
            <a:extLst>
              <a:ext uri="{FF2B5EF4-FFF2-40B4-BE49-F238E27FC236}">
                <a16:creationId xmlns:a16="http://schemas.microsoft.com/office/drawing/2014/main" id="{27F9CD06-2177-D3C3-3294-77AB768A8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219" y="267285"/>
            <a:ext cx="2883876" cy="193349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663C6C0F-AB1A-57F4-BBB2-9DC8491E0605}"/>
            </a:ext>
          </a:extLst>
        </p:cNvPr>
        <p:cNvGrpSpPr/>
        <p:nvPr/>
      </p:nvGrpSpPr>
      <p:grpSpPr>
        <a:xfrm>
          <a:off x="0" y="0"/>
          <a:ext cx="0" cy="0"/>
          <a:chOff x="0" y="0"/>
          <a:chExt cx="0" cy="0"/>
        </a:xfrm>
      </p:grpSpPr>
      <p:sp>
        <p:nvSpPr>
          <p:cNvPr id="192" name="Google Shape;192;p5">
            <a:extLst>
              <a:ext uri="{FF2B5EF4-FFF2-40B4-BE49-F238E27FC236}">
                <a16:creationId xmlns:a16="http://schemas.microsoft.com/office/drawing/2014/main" id="{FBD90CB0-E1C1-7BF0-0CA8-A47483D2B702}"/>
              </a:ext>
            </a:extLst>
          </p:cNvPr>
          <p:cNvSpPr/>
          <p:nvPr/>
        </p:nvSpPr>
        <p:spPr>
          <a:xfrm>
            <a:off x="702972" y="1106431"/>
            <a:ext cx="6678730" cy="4401164"/>
          </a:xfrm>
          <a:prstGeom prst="rect">
            <a:avLst/>
          </a:prstGeom>
          <a:noFill/>
          <a:ln>
            <a:noFill/>
          </a:ln>
        </p:spPr>
        <p:txBody>
          <a:bodyPr spcFirstLastPara="1" wrap="square" lIns="91425" tIns="45700" rIns="91425" bIns="45700" anchor="t" anchorCtr="0">
            <a:spAutoFit/>
          </a:bodyPr>
          <a:lstStyle/>
          <a:p>
            <a:pPr marL="50800" lvl="0">
              <a:buClr>
                <a:schemeClr val="dk1"/>
              </a:buClr>
              <a:buSzPct val="60000"/>
            </a:pPr>
            <a:endParaRPr lang="en-US" sz="2800" dirty="0">
              <a:solidFill>
                <a:schemeClr val="dk1"/>
              </a:solidFill>
              <a:latin typeface="Times New Roman"/>
              <a:ea typeface="Times New Roman"/>
              <a:cs typeface="Times New Roman"/>
              <a:sym typeface="Times New Roman"/>
            </a:endParaRP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The seven-by-seven rule is where you use no more than seven words per line and no more than seven lines per visual.</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If you need more words, make bullet points as sub-points below the main point.</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The maximum is one key point with six subpoints on a single slide.</a:t>
            </a:r>
          </a:p>
          <a:p>
            <a:pPr marL="508000" lvl="0" indent="-457200">
              <a:buClr>
                <a:schemeClr val="dk1"/>
              </a:buClr>
              <a:buSzPct val="60000"/>
              <a:buFont typeface="Arial" panose="020B0604020202020204" pitchFamily="34" charset="0"/>
              <a:buChar char="•"/>
            </a:pPr>
            <a:endParaRPr lang="en-US" sz="2800" dirty="0">
              <a:solidFill>
                <a:schemeClr val="dk1"/>
              </a:solidFill>
              <a:latin typeface="Times New Roman"/>
              <a:ea typeface="Times New Roman"/>
              <a:cs typeface="Times New Roman"/>
              <a:sym typeface="Times New Roman"/>
            </a:endParaRPr>
          </a:p>
        </p:txBody>
      </p:sp>
      <p:sp>
        <p:nvSpPr>
          <p:cNvPr id="193" name="Google Shape;193;p5">
            <a:extLst>
              <a:ext uri="{FF2B5EF4-FFF2-40B4-BE49-F238E27FC236}">
                <a16:creationId xmlns:a16="http://schemas.microsoft.com/office/drawing/2014/main" id="{C49235EB-EDCE-B909-2FE4-4AF41B5D986A}"/>
              </a:ext>
            </a:extLst>
          </p:cNvPr>
          <p:cNvSpPr/>
          <p:nvPr/>
        </p:nvSpPr>
        <p:spPr>
          <a:xfrm>
            <a:off x="702972" y="557183"/>
            <a:ext cx="7207739" cy="461700"/>
          </a:xfrm>
          <a:prstGeom prst="rect">
            <a:avLst/>
          </a:prstGeom>
          <a:noFill/>
          <a:ln>
            <a:noFill/>
          </a:ln>
        </p:spPr>
        <p:txBody>
          <a:bodyPr spcFirstLastPara="1" wrap="square" lIns="91425" tIns="45700" rIns="91425" bIns="45700" anchor="t" anchorCtr="0">
            <a:noAutofit/>
          </a:bodyPr>
          <a:lstStyle/>
          <a:p>
            <a:pPr>
              <a:buSzPts val="3200"/>
            </a:pPr>
            <a:r>
              <a:rPr lang="en-US" sz="3200" b="1" i="0" u="none" strike="noStrike" cap="none" dirty="0">
                <a:solidFill>
                  <a:schemeClr val="dk1"/>
                </a:solidFill>
                <a:latin typeface="Times New Roman"/>
                <a:ea typeface="Times New Roman"/>
                <a:cs typeface="Times New Roman"/>
                <a:sym typeface="Times New Roman"/>
              </a:rPr>
              <a:t> 7</a:t>
            </a:r>
            <a:r>
              <a:rPr lang="en-US" sz="3200" b="1" dirty="0">
                <a:solidFill>
                  <a:schemeClr val="dk1"/>
                </a:solidFill>
                <a:latin typeface="Times New Roman"/>
                <a:ea typeface="Times New Roman"/>
                <a:cs typeface="Times New Roman"/>
                <a:sym typeface="Times New Roman"/>
              </a:rPr>
              <a:t>/7 rule </a:t>
            </a:r>
          </a:p>
        </p:txBody>
      </p:sp>
      <p:pic>
        <p:nvPicPr>
          <p:cNvPr id="5" name="Picture 4">
            <a:extLst>
              <a:ext uri="{FF2B5EF4-FFF2-40B4-BE49-F238E27FC236}">
                <a16:creationId xmlns:a16="http://schemas.microsoft.com/office/drawing/2014/main" id="{0B9860C1-8933-8A50-E51B-3A8AFB1C1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3" name="Picture 2">
            <a:extLst>
              <a:ext uri="{FF2B5EF4-FFF2-40B4-BE49-F238E27FC236}">
                <a16:creationId xmlns:a16="http://schemas.microsoft.com/office/drawing/2014/main" id="{8C7EA39D-C7CF-B5DE-C7EC-C0EB83D46381}"/>
              </a:ext>
            </a:extLst>
          </p:cNvPr>
          <p:cNvPicPr>
            <a:picLocks noChangeAspect="1"/>
          </p:cNvPicPr>
          <p:nvPr/>
        </p:nvPicPr>
        <p:blipFill>
          <a:blip r:embed="rId4"/>
          <a:stretch>
            <a:fillRect/>
          </a:stretch>
        </p:blipFill>
        <p:spPr>
          <a:xfrm>
            <a:off x="7261378" y="1106431"/>
            <a:ext cx="4733676" cy="4130587"/>
          </a:xfrm>
          <a:prstGeom prst="rect">
            <a:avLst/>
          </a:prstGeom>
        </p:spPr>
      </p:pic>
    </p:spTree>
    <p:extLst>
      <p:ext uri="{BB962C8B-B14F-4D97-AF65-F5344CB8AC3E}">
        <p14:creationId xmlns:p14="http://schemas.microsoft.com/office/powerpoint/2010/main" val="2395204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6032B760-534D-742A-EA2B-98BAAF6C8E31}"/>
            </a:ext>
          </a:extLst>
        </p:cNvPr>
        <p:cNvGrpSpPr/>
        <p:nvPr/>
      </p:nvGrpSpPr>
      <p:grpSpPr>
        <a:xfrm>
          <a:off x="0" y="0"/>
          <a:ext cx="0" cy="0"/>
          <a:chOff x="0" y="0"/>
          <a:chExt cx="0" cy="0"/>
        </a:xfrm>
      </p:grpSpPr>
      <p:sp>
        <p:nvSpPr>
          <p:cNvPr id="192" name="Google Shape;192;p5">
            <a:extLst>
              <a:ext uri="{FF2B5EF4-FFF2-40B4-BE49-F238E27FC236}">
                <a16:creationId xmlns:a16="http://schemas.microsoft.com/office/drawing/2014/main" id="{80C4786C-4DE6-D889-EC7E-F06755D49B7E}"/>
              </a:ext>
            </a:extLst>
          </p:cNvPr>
          <p:cNvSpPr/>
          <p:nvPr/>
        </p:nvSpPr>
        <p:spPr>
          <a:xfrm>
            <a:off x="852601" y="906925"/>
            <a:ext cx="6678730" cy="3970277"/>
          </a:xfrm>
          <a:prstGeom prst="rect">
            <a:avLst/>
          </a:prstGeom>
          <a:noFill/>
          <a:ln>
            <a:noFill/>
          </a:ln>
        </p:spPr>
        <p:txBody>
          <a:bodyPr spcFirstLastPara="1" wrap="square" lIns="91425" tIns="45700" rIns="91425" bIns="45700" anchor="t" anchorCtr="0">
            <a:spAutoFit/>
          </a:bodyPr>
          <a:lstStyle/>
          <a:p>
            <a:pPr marL="50800" lvl="0">
              <a:buClr>
                <a:schemeClr val="dk1"/>
              </a:buClr>
              <a:buSzPct val="60000"/>
            </a:pPr>
            <a:endParaRPr lang="en-US" sz="2800" dirty="0">
              <a:solidFill>
                <a:schemeClr val="dk1"/>
              </a:solidFill>
              <a:latin typeface="Times New Roman"/>
              <a:ea typeface="Times New Roman"/>
              <a:cs typeface="Times New Roman"/>
              <a:sym typeface="Times New Roman"/>
            </a:endParaRPr>
          </a:p>
          <a:p>
            <a:pPr marL="50800" lvl="0">
              <a:buClr>
                <a:schemeClr val="dk1"/>
              </a:buClr>
              <a:buSzPct val="60000"/>
            </a:pPr>
            <a:r>
              <a:rPr lang="en-US" sz="2800" dirty="0">
                <a:solidFill>
                  <a:schemeClr val="dk1"/>
                </a:solidFill>
                <a:latin typeface="Times New Roman"/>
                <a:ea typeface="Times New Roman"/>
                <a:cs typeface="Times New Roman"/>
                <a:sym typeface="Times New Roman"/>
              </a:rPr>
              <a:t>The one-minute test is where you put yourself in the audience's shoes. </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If your audience needs more than one minute to figure out what your slide says, then it’s too complex.</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 If your slide is too complex, it can cause your audience to lose focus on what you’re saying.</a:t>
            </a:r>
          </a:p>
        </p:txBody>
      </p:sp>
      <p:sp>
        <p:nvSpPr>
          <p:cNvPr id="193" name="Google Shape;193;p5">
            <a:extLst>
              <a:ext uri="{FF2B5EF4-FFF2-40B4-BE49-F238E27FC236}">
                <a16:creationId xmlns:a16="http://schemas.microsoft.com/office/drawing/2014/main" id="{9518142D-7FEF-D64D-A042-1382245FE3FD}"/>
              </a:ext>
            </a:extLst>
          </p:cNvPr>
          <p:cNvSpPr/>
          <p:nvPr/>
        </p:nvSpPr>
        <p:spPr>
          <a:xfrm>
            <a:off x="1134402" y="445225"/>
            <a:ext cx="7207739" cy="461700"/>
          </a:xfrm>
          <a:prstGeom prst="rect">
            <a:avLst/>
          </a:prstGeom>
          <a:noFill/>
          <a:ln>
            <a:noFill/>
          </a:ln>
        </p:spPr>
        <p:txBody>
          <a:bodyPr spcFirstLastPara="1" wrap="square" lIns="91425" tIns="45700" rIns="91425" bIns="45700" anchor="t" anchorCtr="0">
            <a:noAutofit/>
          </a:bodyPr>
          <a:lstStyle/>
          <a:p>
            <a:pPr>
              <a:buSzPts val="3200"/>
            </a:pPr>
            <a:r>
              <a:rPr lang="en-US" sz="3200" b="1" dirty="0">
                <a:solidFill>
                  <a:schemeClr val="dk1"/>
                </a:solidFill>
                <a:latin typeface="Times New Roman"/>
                <a:ea typeface="Times New Roman"/>
                <a:cs typeface="Times New Roman"/>
                <a:sym typeface="Times New Roman"/>
              </a:rPr>
              <a:t>One minute test </a:t>
            </a:r>
          </a:p>
        </p:txBody>
      </p:sp>
      <p:pic>
        <p:nvPicPr>
          <p:cNvPr id="5" name="Picture 4">
            <a:extLst>
              <a:ext uri="{FF2B5EF4-FFF2-40B4-BE49-F238E27FC236}">
                <a16:creationId xmlns:a16="http://schemas.microsoft.com/office/drawing/2014/main" id="{2A0FCA65-101E-3FBA-B1DE-5F792663D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3" name="Picture 2">
            <a:extLst>
              <a:ext uri="{FF2B5EF4-FFF2-40B4-BE49-F238E27FC236}">
                <a16:creationId xmlns:a16="http://schemas.microsoft.com/office/drawing/2014/main" id="{663DC303-7F9B-CB54-A84A-D4EEDF672122}"/>
              </a:ext>
            </a:extLst>
          </p:cNvPr>
          <p:cNvPicPr>
            <a:picLocks noChangeAspect="1"/>
          </p:cNvPicPr>
          <p:nvPr/>
        </p:nvPicPr>
        <p:blipFill>
          <a:blip r:embed="rId4"/>
          <a:stretch>
            <a:fillRect/>
          </a:stretch>
        </p:blipFill>
        <p:spPr>
          <a:xfrm>
            <a:off x="7531332" y="906925"/>
            <a:ext cx="4305992" cy="4481001"/>
          </a:xfrm>
          <a:prstGeom prst="rect">
            <a:avLst/>
          </a:prstGeom>
        </p:spPr>
      </p:pic>
    </p:spTree>
    <p:extLst>
      <p:ext uri="{BB962C8B-B14F-4D97-AF65-F5344CB8AC3E}">
        <p14:creationId xmlns:p14="http://schemas.microsoft.com/office/powerpoint/2010/main" val="3816589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A922D0F1-C6DE-11EC-E19C-07E856E475FE}"/>
            </a:ext>
          </a:extLst>
        </p:cNvPr>
        <p:cNvGrpSpPr/>
        <p:nvPr/>
      </p:nvGrpSpPr>
      <p:grpSpPr>
        <a:xfrm>
          <a:off x="0" y="0"/>
          <a:ext cx="0" cy="0"/>
          <a:chOff x="0" y="0"/>
          <a:chExt cx="0" cy="0"/>
        </a:xfrm>
      </p:grpSpPr>
      <p:sp>
        <p:nvSpPr>
          <p:cNvPr id="192" name="Google Shape;192;p5">
            <a:extLst>
              <a:ext uri="{FF2B5EF4-FFF2-40B4-BE49-F238E27FC236}">
                <a16:creationId xmlns:a16="http://schemas.microsoft.com/office/drawing/2014/main" id="{EEDBB369-5C98-D2C3-7C90-5720EE7A3B4C}"/>
              </a:ext>
            </a:extLst>
          </p:cNvPr>
          <p:cNvSpPr/>
          <p:nvPr/>
        </p:nvSpPr>
        <p:spPr>
          <a:xfrm>
            <a:off x="1018024" y="1099144"/>
            <a:ext cx="9655518" cy="7048043"/>
          </a:xfrm>
          <a:prstGeom prst="rect">
            <a:avLst/>
          </a:prstGeom>
          <a:noFill/>
          <a:ln>
            <a:noFill/>
          </a:ln>
        </p:spPr>
        <p:txBody>
          <a:bodyPr spcFirstLastPara="1" wrap="square" lIns="91425" tIns="45700" rIns="91425" bIns="45700" anchor="t" anchorCtr="0">
            <a:spAutoFit/>
          </a:bodyPr>
          <a:lstStyle/>
          <a:p>
            <a:pPr marL="50800" lvl="0">
              <a:buClr>
                <a:schemeClr val="dk1"/>
              </a:buClr>
              <a:buSzPct val="60000"/>
            </a:pPr>
            <a:r>
              <a:rPr lang="en-US" sz="2800" dirty="0">
                <a:solidFill>
                  <a:schemeClr val="dk1"/>
                </a:solidFill>
                <a:latin typeface="Times New Roman"/>
                <a:ea typeface="Times New Roman"/>
                <a:cs typeface="Times New Roman"/>
                <a:sym typeface="Times New Roman"/>
              </a:rPr>
              <a:t>The image rule is that you should use an image that is relevant to your presentation.</a:t>
            </a:r>
          </a:p>
          <a:p>
            <a:pPr marL="50800" lvl="0">
              <a:buClr>
                <a:schemeClr val="dk1"/>
              </a:buClr>
              <a:buSzPct val="60000"/>
            </a:pPr>
            <a:endParaRPr lang="en-US" sz="2800" dirty="0">
              <a:solidFill>
                <a:schemeClr val="dk1"/>
              </a:solidFill>
              <a:latin typeface="Times New Roman"/>
              <a:ea typeface="Times New Roman"/>
              <a:cs typeface="Times New Roman"/>
              <a:sym typeface="Times New Roman"/>
            </a:endParaRPr>
          </a:p>
          <a:p>
            <a:pPr marL="50800" lvl="0">
              <a:buClr>
                <a:schemeClr val="dk1"/>
              </a:buClr>
              <a:buSzPct val="60000"/>
            </a:pPr>
            <a:r>
              <a:rPr lang="en-US" sz="3200" b="1" dirty="0">
                <a:solidFill>
                  <a:schemeClr val="dk1"/>
                </a:solidFill>
                <a:latin typeface="Times New Roman"/>
                <a:ea typeface="Times New Roman"/>
                <a:cs typeface="Times New Roman"/>
                <a:sym typeface="Times New Roman"/>
              </a:rPr>
              <a:t>The One Principle</a:t>
            </a:r>
          </a:p>
          <a:p>
            <a:pPr marL="50800" lvl="0">
              <a:buClr>
                <a:schemeClr val="dk1"/>
              </a:buClr>
              <a:buSzPct val="60000"/>
            </a:pPr>
            <a:r>
              <a:rPr lang="en-US" sz="2800" dirty="0">
                <a:solidFill>
                  <a:schemeClr val="dk1"/>
                </a:solidFill>
                <a:latin typeface="Times New Roman"/>
                <a:ea typeface="Times New Roman"/>
                <a:cs typeface="Times New Roman"/>
                <a:sym typeface="Times New Roman"/>
              </a:rPr>
              <a:t>The one principle is similar to the image rule. It states that you should limit each visual to one idea, concept, or main point.</a:t>
            </a:r>
          </a:p>
          <a:p>
            <a:pPr marL="50800" lvl="0">
              <a:buClr>
                <a:schemeClr val="dk1"/>
              </a:buClr>
              <a:buSzPct val="60000"/>
            </a:pPr>
            <a:endParaRPr lang="en-US" sz="2800" dirty="0">
              <a:solidFill>
                <a:schemeClr val="dk1"/>
              </a:solidFill>
              <a:latin typeface="Times New Roman"/>
              <a:ea typeface="Times New Roman"/>
              <a:cs typeface="Times New Roman"/>
              <a:sym typeface="Times New Roman"/>
            </a:endParaRPr>
          </a:p>
          <a:p>
            <a:pPr marL="50800">
              <a:buClr>
                <a:schemeClr val="dk1"/>
              </a:buClr>
              <a:buSzPct val="60000"/>
            </a:pPr>
            <a:r>
              <a:rPr lang="en-US" sz="3200" b="1" dirty="0">
                <a:solidFill>
                  <a:schemeClr val="dk1"/>
                </a:solidFill>
                <a:latin typeface="Times New Roman"/>
                <a:ea typeface="Times New Roman"/>
                <a:cs typeface="Times New Roman"/>
                <a:sym typeface="Times New Roman"/>
              </a:rPr>
              <a:t>10/20/30 Rule</a:t>
            </a:r>
          </a:p>
          <a:p>
            <a:pPr marL="50800" lvl="0">
              <a:buClr>
                <a:schemeClr val="dk1"/>
              </a:buClr>
              <a:buSzPct val="60000"/>
            </a:pPr>
            <a:r>
              <a:rPr lang="en-US" sz="2800" dirty="0">
                <a:solidFill>
                  <a:schemeClr val="dk1"/>
                </a:solidFill>
                <a:latin typeface="Times New Roman"/>
                <a:ea typeface="Times New Roman"/>
                <a:cs typeface="Times New Roman"/>
                <a:sym typeface="Times New Roman"/>
              </a:rPr>
              <a:t>The 10/20/30 rule says a presentation should be no more than ten slides longer than twenty minutes and use fonts no smaller than thirty.</a:t>
            </a:r>
          </a:p>
          <a:p>
            <a:pPr marL="50800" lvl="0">
              <a:buClr>
                <a:schemeClr val="dk1"/>
              </a:buClr>
              <a:buSzPct val="60000"/>
            </a:pPr>
            <a:endParaRPr lang="en-US" sz="2800" dirty="0">
              <a:solidFill>
                <a:schemeClr val="dk1"/>
              </a:solidFill>
              <a:latin typeface="Times New Roman"/>
              <a:ea typeface="Times New Roman"/>
              <a:cs typeface="Times New Roman"/>
              <a:sym typeface="Times New Roman"/>
            </a:endParaRPr>
          </a:p>
          <a:p>
            <a:pPr marL="50800" lvl="0">
              <a:buClr>
                <a:schemeClr val="dk1"/>
              </a:buClr>
              <a:buSzPct val="60000"/>
            </a:pPr>
            <a:endParaRPr lang="en-US" sz="2800" dirty="0">
              <a:solidFill>
                <a:schemeClr val="dk1"/>
              </a:solidFill>
              <a:latin typeface="Times New Roman"/>
              <a:ea typeface="Times New Roman"/>
              <a:cs typeface="Times New Roman"/>
              <a:sym typeface="Times New Roman"/>
            </a:endParaRPr>
          </a:p>
          <a:p>
            <a:pPr marL="50800">
              <a:buClr>
                <a:schemeClr val="dk1"/>
              </a:buClr>
              <a:buSzPct val="60000"/>
            </a:pPr>
            <a:endParaRPr lang="en-US" sz="2800" b="1" dirty="0">
              <a:solidFill>
                <a:schemeClr val="dk1"/>
              </a:solidFill>
              <a:latin typeface="Times New Roman"/>
              <a:ea typeface="Times New Roman"/>
              <a:cs typeface="Times New Roman"/>
              <a:sym typeface="Times New Roman"/>
            </a:endParaRPr>
          </a:p>
          <a:p>
            <a:pPr marL="50800" lvl="0">
              <a:buClr>
                <a:schemeClr val="dk1"/>
              </a:buClr>
              <a:buSzPct val="60000"/>
            </a:pPr>
            <a:endParaRPr lang="en-US" sz="2800" dirty="0">
              <a:solidFill>
                <a:schemeClr val="dk1"/>
              </a:solidFill>
              <a:latin typeface="Times New Roman"/>
              <a:ea typeface="Times New Roman"/>
              <a:cs typeface="Times New Roman"/>
              <a:sym typeface="Times New Roman"/>
            </a:endParaRPr>
          </a:p>
          <a:p>
            <a:pPr marL="50800" lvl="0">
              <a:buClr>
                <a:schemeClr val="dk1"/>
              </a:buClr>
              <a:buSzPct val="60000"/>
            </a:pPr>
            <a:endParaRPr lang="en-US" sz="2800" dirty="0">
              <a:solidFill>
                <a:schemeClr val="dk1"/>
              </a:solidFill>
              <a:latin typeface="Times New Roman"/>
              <a:ea typeface="Times New Roman"/>
              <a:cs typeface="Times New Roman"/>
              <a:sym typeface="Times New Roman"/>
            </a:endParaRPr>
          </a:p>
        </p:txBody>
      </p:sp>
      <p:sp>
        <p:nvSpPr>
          <p:cNvPr id="193" name="Google Shape;193;p5">
            <a:extLst>
              <a:ext uri="{FF2B5EF4-FFF2-40B4-BE49-F238E27FC236}">
                <a16:creationId xmlns:a16="http://schemas.microsoft.com/office/drawing/2014/main" id="{026AEDEE-C68E-16DC-D41B-E1C526B6E16D}"/>
              </a:ext>
            </a:extLst>
          </p:cNvPr>
          <p:cNvSpPr/>
          <p:nvPr/>
        </p:nvSpPr>
        <p:spPr>
          <a:xfrm>
            <a:off x="1134402" y="445225"/>
            <a:ext cx="7207739" cy="461700"/>
          </a:xfrm>
          <a:prstGeom prst="rect">
            <a:avLst/>
          </a:prstGeom>
          <a:noFill/>
          <a:ln>
            <a:noFill/>
          </a:ln>
        </p:spPr>
        <p:txBody>
          <a:bodyPr spcFirstLastPara="1" wrap="square" lIns="91425" tIns="45700" rIns="91425" bIns="45700" anchor="t" anchorCtr="0">
            <a:noAutofit/>
          </a:bodyPr>
          <a:lstStyle/>
          <a:p>
            <a:pPr>
              <a:buSzPts val="3200"/>
            </a:pPr>
            <a:r>
              <a:rPr lang="en-US" sz="3200" b="1" dirty="0">
                <a:solidFill>
                  <a:schemeClr val="dk1"/>
                </a:solidFill>
                <a:latin typeface="Times New Roman"/>
                <a:ea typeface="Times New Roman"/>
                <a:cs typeface="Times New Roman"/>
                <a:sym typeface="Times New Roman"/>
              </a:rPr>
              <a:t>Image Rule</a:t>
            </a:r>
          </a:p>
        </p:txBody>
      </p:sp>
      <p:pic>
        <p:nvPicPr>
          <p:cNvPr id="5" name="Picture 4">
            <a:extLst>
              <a:ext uri="{FF2B5EF4-FFF2-40B4-BE49-F238E27FC236}">
                <a16:creationId xmlns:a16="http://schemas.microsoft.com/office/drawing/2014/main" id="{22426753-1FF1-BE3C-299E-0BCB884D5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spTree>
    <p:extLst>
      <p:ext uri="{BB962C8B-B14F-4D97-AF65-F5344CB8AC3E}">
        <p14:creationId xmlns:p14="http://schemas.microsoft.com/office/powerpoint/2010/main" val="3987969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987F3320-1DD7-C460-ACF7-683753664F50}"/>
            </a:ext>
          </a:extLst>
        </p:cNvPr>
        <p:cNvGrpSpPr/>
        <p:nvPr/>
      </p:nvGrpSpPr>
      <p:grpSpPr>
        <a:xfrm>
          <a:off x="0" y="0"/>
          <a:ext cx="0" cy="0"/>
          <a:chOff x="0" y="0"/>
          <a:chExt cx="0" cy="0"/>
        </a:xfrm>
      </p:grpSpPr>
      <p:sp>
        <p:nvSpPr>
          <p:cNvPr id="192" name="Google Shape;192;p5">
            <a:extLst>
              <a:ext uri="{FF2B5EF4-FFF2-40B4-BE49-F238E27FC236}">
                <a16:creationId xmlns:a16="http://schemas.microsoft.com/office/drawing/2014/main" id="{0926C729-315C-1E17-0080-3328248A1580}"/>
              </a:ext>
            </a:extLst>
          </p:cNvPr>
          <p:cNvSpPr/>
          <p:nvPr/>
        </p:nvSpPr>
        <p:spPr>
          <a:xfrm>
            <a:off x="1018024" y="1099144"/>
            <a:ext cx="9655518" cy="4401164"/>
          </a:xfrm>
          <a:prstGeom prst="rect">
            <a:avLst/>
          </a:prstGeom>
          <a:noFill/>
          <a:ln>
            <a:noFill/>
          </a:ln>
        </p:spPr>
        <p:txBody>
          <a:bodyPr spcFirstLastPara="1" wrap="square" lIns="91425" tIns="45700" rIns="91425" bIns="45700" anchor="t" anchorCtr="0">
            <a:spAutoFit/>
          </a:bodyPr>
          <a:lstStyle/>
          <a:p>
            <a:pPr marL="50800" lvl="0">
              <a:buClr>
                <a:schemeClr val="dk1"/>
              </a:buClr>
              <a:buSzPct val="60000"/>
            </a:pPr>
            <a:r>
              <a:rPr lang="en-US" sz="2800" b="1" dirty="0">
                <a:solidFill>
                  <a:schemeClr val="dk1"/>
                </a:solidFill>
                <a:latin typeface="Times New Roman"/>
                <a:ea typeface="Times New Roman"/>
                <a:cs typeface="Times New Roman"/>
                <a:sym typeface="Times New Roman"/>
              </a:rPr>
              <a:t>Definition:</a:t>
            </a:r>
            <a:r>
              <a:rPr lang="en-US" sz="2800" dirty="0">
                <a:solidFill>
                  <a:schemeClr val="dk1"/>
                </a:solidFill>
                <a:latin typeface="Times New Roman"/>
                <a:ea typeface="Times New Roman"/>
                <a:cs typeface="Times New Roman"/>
                <a:sym typeface="Times New Roman"/>
              </a:rPr>
              <a:t> The final section that wraps up your presentation and leaves a lasting impression.</a:t>
            </a:r>
          </a:p>
          <a:p>
            <a:pPr marL="50800" lvl="0">
              <a:buClr>
                <a:schemeClr val="dk1"/>
              </a:buClr>
              <a:buSzPct val="60000"/>
            </a:pPr>
            <a:endParaRPr lang="en-US" sz="2800" dirty="0">
              <a:solidFill>
                <a:schemeClr val="dk1"/>
              </a:solidFill>
              <a:latin typeface="Times New Roman"/>
              <a:ea typeface="Times New Roman"/>
              <a:cs typeface="Times New Roman"/>
              <a:sym typeface="Times New Roman"/>
            </a:endParaRPr>
          </a:p>
          <a:p>
            <a:pPr marL="50800" lvl="0">
              <a:buClr>
                <a:schemeClr val="dk1"/>
              </a:buClr>
              <a:buSzPct val="60000"/>
            </a:pPr>
            <a:r>
              <a:rPr lang="en-US" sz="2800" b="1" dirty="0">
                <a:solidFill>
                  <a:schemeClr val="dk1"/>
                </a:solidFill>
                <a:latin typeface="Times New Roman"/>
                <a:ea typeface="Times New Roman"/>
                <a:cs typeface="Times New Roman"/>
                <a:sym typeface="Times New Roman"/>
              </a:rPr>
              <a:t>Purpose:</a:t>
            </a:r>
            <a:r>
              <a:rPr lang="en-US" sz="2800" dirty="0">
                <a:solidFill>
                  <a:schemeClr val="dk1"/>
                </a:solidFill>
                <a:latin typeface="Times New Roman"/>
                <a:ea typeface="Times New Roman"/>
                <a:cs typeface="Times New Roman"/>
                <a:sym typeface="Times New Roman"/>
              </a:rPr>
              <a:t> To summarize key points, reinforce the thesis, and provide a sense of closure.</a:t>
            </a:r>
          </a:p>
          <a:p>
            <a:pPr marL="50800" lvl="0">
              <a:buClr>
                <a:schemeClr val="dk1"/>
              </a:buClr>
              <a:buSzPct val="60000"/>
            </a:pPr>
            <a:endParaRPr lang="en-US" sz="2800" dirty="0">
              <a:solidFill>
                <a:schemeClr val="dk1"/>
              </a:solidFill>
              <a:latin typeface="Times New Roman"/>
              <a:ea typeface="Times New Roman"/>
              <a:cs typeface="Times New Roman"/>
              <a:sym typeface="Times New Roman"/>
            </a:endParaRPr>
          </a:p>
          <a:p>
            <a:pPr marL="50800" lvl="0">
              <a:buClr>
                <a:schemeClr val="dk1"/>
              </a:buClr>
              <a:buSzPct val="60000"/>
            </a:pPr>
            <a:r>
              <a:rPr lang="en-US" sz="2800" b="1" dirty="0">
                <a:solidFill>
                  <a:schemeClr val="dk1"/>
                </a:solidFill>
                <a:latin typeface="Times New Roman"/>
                <a:ea typeface="Times New Roman"/>
                <a:cs typeface="Times New Roman"/>
                <a:sym typeface="Times New Roman"/>
              </a:rPr>
              <a:t>Key Elements:</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Restate the thesis or main points in a new way.</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Summarize the key evidence or arguments.</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Offer a final thought, call to action, or future implications.</a:t>
            </a:r>
          </a:p>
        </p:txBody>
      </p:sp>
      <p:sp>
        <p:nvSpPr>
          <p:cNvPr id="193" name="Google Shape;193;p5">
            <a:extLst>
              <a:ext uri="{FF2B5EF4-FFF2-40B4-BE49-F238E27FC236}">
                <a16:creationId xmlns:a16="http://schemas.microsoft.com/office/drawing/2014/main" id="{BCA51103-A8E0-DE17-58E8-C2709D3DEAA2}"/>
              </a:ext>
            </a:extLst>
          </p:cNvPr>
          <p:cNvSpPr/>
          <p:nvPr/>
        </p:nvSpPr>
        <p:spPr>
          <a:xfrm>
            <a:off x="905517" y="478476"/>
            <a:ext cx="7207739" cy="461700"/>
          </a:xfrm>
          <a:prstGeom prst="rect">
            <a:avLst/>
          </a:prstGeom>
          <a:noFill/>
          <a:ln>
            <a:noFill/>
          </a:ln>
        </p:spPr>
        <p:txBody>
          <a:bodyPr spcFirstLastPara="1" wrap="square" lIns="91425" tIns="45700" rIns="91425" bIns="45700" anchor="t" anchorCtr="0">
            <a:noAutofit/>
          </a:bodyPr>
          <a:lstStyle/>
          <a:p>
            <a:pPr>
              <a:buSzPts val="3200"/>
            </a:pPr>
            <a:r>
              <a:rPr lang="en-US" sz="3200" b="1" dirty="0">
                <a:solidFill>
                  <a:schemeClr val="dk1"/>
                </a:solidFill>
                <a:latin typeface="Times New Roman"/>
                <a:ea typeface="Times New Roman"/>
                <a:cs typeface="Times New Roman"/>
                <a:sym typeface="Times New Roman"/>
              </a:rPr>
              <a:t>The Conclusion </a:t>
            </a:r>
          </a:p>
        </p:txBody>
      </p:sp>
      <p:pic>
        <p:nvPicPr>
          <p:cNvPr id="5" name="Picture 4">
            <a:extLst>
              <a:ext uri="{FF2B5EF4-FFF2-40B4-BE49-F238E27FC236}">
                <a16:creationId xmlns:a16="http://schemas.microsoft.com/office/drawing/2014/main" id="{D7ADC27A-4057-9816-C283-8A4417FF8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spTree>
    <p:extLst>
      <p:ext uri="{BB962C8B-B14F-4D97-AF65-F5344CB8AC3E}">
        <p14:creationId xmlns:p14="http://schemas.microsoft.com/office/powerpoint/2010/main" val="3516300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40753253-9112-912F-4BA3-00FB302E54E4}"/>
            </a:ext>
          </a:extLst>
        </p:cNvPr>
        <p:cNvGrpSpPr/>
        <p:nvPr/>
      </p:nvGrpSpPr>
      <p:grpSpPr>
        <a:xfrm>
          <a:off x="0" y="0"/>
          <a:ext cx="0" cy="0"/>
          <a:chOff x="0" y="0"/>
          <a:chExt cx="0" cy="0"/>
        </a:xfrm>
      </p:grpSpPr>
      <p:sp>
        <p:nvSpPr>
          <p:cNvPr id="192" name="Google Shape;192;p5">
            <a:extLst>
              <a:ext uri="{FF2B5EF4-FFF2-40B4-BE49-F238E27FC236}">
                <a16:creationId xmlns:a16="http://schemas.microsoft.com/office/drawing/2014/main" id="{8D67A855-35D1-EC08-61AB-5E4929F6EDED}"/>
              </a:ext>
            </a:extLst>
          </p:cNvPr>
          <p:cNvSpPr/>
          <p:nvPr/>
        </p:nvSpPr>
        <p:spPr>
          <a:xfrm>
            <a:off x="1018024" y="1099144"/>
            <a:ext cx="5598907" cy="3539390"/>
          </a:xfrm>
          <a:prstGeom prst="rect">
            <a:avLst/>
          </a:prstGeom>
          <a:noFill/>
          <a:ln>
            <a:noFill/>
          </a:ln>
        </p:spPr>
        <p:txBody>
          <a:bodyPr spcFirstLastPara="1" wrap="square" lIns="91425" tIns="45700" rIns="91425" bIns="45700" anchor="t" anchorCtr="0">
            <a:spAutoFit/>
          </a:bodyPr>
          <a:lstStyle/>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Recap the main points.</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Emphasize the significance of your topic.</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End with a memorable statement or call to action.</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Avoid introducing new information.</a:t>
            </a:r>
          </a:p>
          <a:p>
            <a:pPr marL="508000" lvl="0" indent="-457200">
              <a:buClr>
                <a:schemeClr val="dk1"/>
              </a:buClr>
              <a:buSzPct val="60000"/>
              <a:buFont typeface="Arial" panose="020B0604020202020204" pitchFamily="34" charset="0"/>
              <a:buChar char="•"/>
            </a:pPr>
            <a:endParaRPr lang="en-US" sz="2800" dirty="0">
              <a:solidFill>
                <a:schemeClr val="dk1"/>
              </a:solidFill>
              <a:latin typeface="Times New Roman"/>
              <a:ea typeface="Times New Roman"/>
              <a:cs typeface="Times New Roman"/>
              <a:sym typeface="Times New Roman"/>
            </a:endParaRPr>
          </a:p>
        </p:txBody>
      </p:sp>
      <p:sp>
        <p:nvSpPr>
          <p:cNvPr id="193" name="Google Shape;193;p5">
            <a:extLst>
              <a:ext uri="{FF2B5EF4-FFF2-40B4-BE49-F238E27FC236}">
                <a16:creationId xmlns:a16="http://schemas.microsoft.com/office/drawing/2014/main" id="{63A78B12-9E70-CE88-D2A1-84AB9B2CF504}"/>
              </a:ext>
            </a:extLst>
          </p:cNvPr>
          <p:cNvSpPr/>
          <p:nvPr/>
        </p:nvSpPr>
        <p:spPr>
          <a:xfrm>
            <a:off x="905517" y="478476"/>
            <a:ext cx="7207739" cy="461700"/>
          </a:xfrm>
          <a:prstGeom prst="rect">
            <a:avLst/>
          </a:prstGeom>
          <a:noFill/>
          <a:ln>
            <a:noFill/>
          </a:ln>
        </p:spPr>
        <p:txBody>
          <a:bodyPr spcFirstLastPara="1" wrap="square" lIns="91425" tIns="45700" rIns="91425" bIns="45700" anchor="t" anchorCtr="0">
            <a:noAutofit/>
          </a:bodyPr>
          <a:lstStyle/>
          <a:p>
            <a:pPr>
              <a:buSzPts val="3200"/>
            </a:pPr>
            <a:r>
              <a:rPr lang="en-US" sz="3200" b="1" dirty="0">
                <a:solidFill>
                  <a:schemeClr val="dk1"/>
                </a:solidFill>
                <a:latin typeface="Times New Roman"/>
                <a:ea typeface="Times New Roman"/>
                <a:cs typeface="Times New Roman"/>
                <a:sym typeface="Times New Roman"/>
              </a:rPr>
              <a:t>Crafting a strong  Conclusion </a:t>
            </a:r>
          </a:p>
        </p:txBody>
      </p:sp>
      <p:pic>
        <p:nvPicPr>
          <p:cNvPr id="5" name="Picture 4">
            <a:extLst>
              <a:ext uri="{FF2B5EF4-FFF2-40B4-BE49-F238E27FC236}">
                <a16:creationId xmlns:a16="http://schemas.microsoft.com/office/drawing/2014/main" id="{703C5ADD-7432-B513-28A8-F803480B5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3" name="Picture 2">
            <a:extLst>
              <a:ext uri="{FF2B5EF4-FFF2-40B4-BE49-F238E27FC236}">
                <a16:creationId xmlns:a16="http://schemas.microsoft.com/office/drawing/2014/main" id="{B7D332B9-83FE-6F46-6287-8AA062E899B7}"/>
              </a:ext>
            </a:extLst>
          </p:cNvPr>
          <p:cNvPicPr>
            <a:picLocks noChangeAspect="1"/>
          </p:cNvPicPr>
          <p:nvPr/>
        </p:nvPicPr>
        <p:blipFill>
          <a:blip r:embed="rId4"/>
          <a:stretch>
            <a:fillRect/>
          </a:stretch>
        </p:blipFill>
        <p:spPr>
          <a:xfrm>
            <a:off x="6396146" y="837325"/>
            <a:ext cx="5598907" cy="3821991"/>
          </a:xfrm>
          <a:prstGeom prst="rect">
            <a:avLst/>
          </a:prstGeom>
        </p:spPr>
      </p:pic>
    </p:spTree>
    <p:extLst>
      <p:ext uri="{BB962C8B-B14F-4D97-AF65-F5344CB8AC3E}">
        <p14:creationId xmlns:p14="http://schemas.microsoft.com/office/powerpoint/2010/main" val="247529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3DF73579-8EF2-56B1-B44C-DC62128A399E}"/>
            </a:ext>
          </a:extLst>
        </p:cNvPr>
        <p:cNvGrpSpPr/>
        <p:nvPr/>
      </p:nvGrpSpPr>
      <p:grpSpPr>
        <a:xfrm>
          <a:off x="0" y="0"/>
          <a:ext cx="0" cy="0"/>
          <a:chOff x="0" y="0"/>
          <a:chExt cx="0" cy="0"/>
        </a:xfrm>
      </p:grpSpPr>
      <p:sp>
        <p:nvSpPr>
          <p:cNvPr id="192" name="Google Shape;192;p5">
            <a:extLst>
              <a:ext uri="{FF2B5EF4-FFF2-40B4-BE49-F238E27FC236}">
                <a16:creationId xmlns:a16="http://schemas.microsoft.com/office/drawing/2014/main" id="{D8FE3CE4-132B-1E62-8C5A-9C7231A82C31}"/>
              </a:ext>
            </a:extLst>
          </p:cNvPr>
          <p:cNvSpPr/>
          <p:nvPr/>
        </p:nvSpPr>
        <p:spPr>
          <a:xfrm>
            <a:off x="1018024" y="1099144"/>
            <a:ext cx="6022915" cy="3970277"/>
          </a:xfrm>
          <a:prstGeom prst="rect">
            <a:avLst/>
          </a:prstGeom>
          <a:noFill/>
          <a:ln>
            <a:noFill/>
          </a:ln>
        </p:spPr>
        <p:txBody>
          <a:bodyPr spcFirstLastPara="1" wrap="square" lIns="91425" tIns="45700" rIns="91425" bIns="45700" anchor="t" anchorCtr="0">
            <a:spAutoFit/>
          </a:bodyPr>
          <a:lstStyle/>
          <a:p>
            <a:pPr marL="508000" lvl="0" indent="-457200">
              <a:buClr>
                <a:schemeClr val="dk1"/>
              </a:buClr>
              <a:buSzPct val="60000"/>
              <a:buFont typeface="Arial" panose="020B0604020202020204" pitchFamily="34" charset="0"/>
              <a:buChar char="•"/>
            </a:pPr>
            <a:endParaRPr lang="en-US" sz="2800" dirty="0">
              <a:solidFill>
                <a:schemeClr val="dk1"/>
              </a:solidFill>
              <a:latin typeface="Times New Roman"/>
              <a:ea typeface="Times New Roman"/>
              <a:cs typeface="Times New Roman"/>
              <a:sym typeface="Times New Roman"/>
            </a:endParaRP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Use concise and clear language.</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Maintain a logical flow throughout the presentation.</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Tailor your content to your audience.</a:t>
            </a:r>
          </a:p>
          <a:p>
            <a:pPr marL="508000" lvl="0" indent="-457200">
              <a:buClr>
                <a:schemeClr val="dk1"/>
              </a:buClr>
              <a:buSzPct val="600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Practice your delivery to ensure timing and engagement.</a:t>
            </a:r>
          </a:p>
          <a:p>
            <a:pPr marL="50800" lvl="0">
              <a:buClr>
                <a:schemeClr val="dk1"/>
              </a:buClr>
              <a:buSzPct val="60000"/>
            </a:pPr>
            <a:endParaRPr lang="en-US" sz="2800" dirty="0">
              <a:solidFill>
                <a:schemeClr val="dk1"/>
              </a:solidFill>
              <a:latin typeface="Times New Roman"/>
              <a:ea typeface="Times New Roman"/>
              <a:cs typeface="Times New Roman"/>
              <a:sym typeface="Times New Roman"/>
            </a:endParaRPr>
          </a:p>
          <a:p>
            <a:pPr marL="50800" lvl="0">
              <a:buClr>
                <a:schemeClr val="dk1"/>
              </a:buClr>
              <a:buSzPct val="60000"/>
            </a:pPr>
            <a:r>
              <a:rPr lang="en-US" sz="2800" dirty="0">
                <a:solidFill>
                  <a:schemeClr val="dk1"/>
                </a:solidFill>
                <a:latin typeface="Times New Roman"/>
                <a:ea typeface="Times New Roman"/>
                <a:cs typeface="Times New Roman"/>
                <a:sym typeface="Times New Roman"/>
              </a:rPr>
              <a:t> </a:t>
            </a:r>
          </a:p>
        </p:txBody>
      </p:sp>
      <p:sp>
        <p:nvSpPr>
          <p:cNvPr id="193" name="Google Shape;193;p5">
            <a:extLst>
              <a:ext uri="{FF2B5EF4-FFF2-40B4-BE49-F238E27FC236}">
                <a16:creationId xmlns:a16="http://schemas.microsoft.com/office/drawing/2014/main" id="{6C2BBFCD-0EFC-466C-3F2E-47DE3403DB66}"/>
              </a:ext>
            </a:extLst>
          </p:cNvPr>
          <p:cNvSpPr/>
          <p:nvPr/>
        </p:nvSpPr>
        <p:spPr>
          <a:xfrm>
            <a:off x="905517" y="478476"/>
            <a:ext cx="7207739" cy="461700"/>
          </a:xfrm>
          <a:prstGeom prst="rect">
            <a:avLst/>
          </a:prstGeom>
          <a:noFill/>
          <a:ln>
            <a:noFill/>
          </a:ln>
        </p:spPr>
        <p:txBody>
          <a:bodyPr spcFirstLastPara="1" wrap="square" lIns="91425" tIns="45700" rIns="91425" bIns="45700" anchor="t" anchorCtr="0">
            <a:noAutofit/>
          </a:bodyPr>
          <a:lstStyle/>
          <a:p>
            <a:pPr>
              <a:buSzPts val="3200"/>
            </a:pPr>
            <a:r>
              <a:rPr lang="en-US" sz="3200" b="1" dirty="0">
                <a:solidFill>
                  <a:schemeClr val="dk1"/>
                </a:solidFill>
                <a:latin typeface="Times New Roman"/>
                <a:ea typeface="Times New Roman"/>
                <a:cs typeface="Times New Roman"/>
                <a:sym typeface="Times New Roman"/>
              </a:rPr>
              <a:t>Tips for all sections  </a:t>
            </a:r>
          </a:p>
        </p:txBody>
      </p:sp>
      <p:pic>
        <p:nvPicPr>
          <p:cNvPr id="5" name="Picture 4">
            <a:extLst>
              <a:ext uri="{FF2B5EF4-FFF2-40B4-BE49-F238E27FC236}">
                <a16:creationId xmlns:a16="http://schemas.microsoft.com/office/drawing/2014/main" id="{A695F0CD-3997-E1FF-4AE1-D79C6B89C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2" name="Picture 1">
            <a:extLst>
              <a:ext uri="{FF2B5EF4-FFF2-40B4-BE49-F238E27FC236}">
                <a16:creationId xmlns:a16="http://schemas.microsoft.com/office/drawing/2014/main" id="{DBF90712-790D-EF8D-166F-BB29EB1AEEF3}"/>
              </a:ext>
            </a:extLst>
          </p:cNvPr>
          <p:cNvPicPr>
            <a:picLocks noChangeAspect="1"/>
          </p:cNvPicPr>
          <p:nvPr/>
        </p:nvPicPr>
        <p:blipFill>
          <a:blip r:embed="rId4"/>
          <a:stretch>
            <a:fillRect/>
          </a:stretch>
        </p:blipFill>
        <p:spPr>
          <a:xfrm>
            <a:off x="7040939" y="478476"/>
            <a:ext cx="5218995" cy="4349162"/>
          </a:xfrm>
          <a:prstGeom prst="rect">
            <a:avLst/>
          </a:prstGeom>
        </p:spPr>
      </p:pic>
    </p:spTree>
    <p:extLst>
      <p:ext uri="{BB962C8B-B14F-4D97-AF65-F5344CB8AC3E}">
        <p14:creationId xmlns:p14="http://schemas.microsoft.com/office/powerpoint/2010/main" val="367738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24e5d5c537_0_0"/>
          <p:cNvSpPr txBox="1"/>
          <p:nvPr/>
        </p:nvSpPr>
        <p:spPr>
          <a:xfrm>
            <a:off x="1969477" y="2614680"/>
            <a:ext cx="7696338" cy="1226170"/>
          </a:xfrm>
          <a:prstGeom prst="rect">
            <a:avLst/>
          </a:prstGeom>
          <a:noFill/>
          <a:ln>
            <a:noFill/>
          </a:ln>
        </p:spPr>
        <p:txBody>
          <a:bodyPr spcFirstLastPara="1" wrap="square" lIns="0" tIns="0" rIns="0" bIns="0" anchor="t" anchorCtr="0">
            <a:spAutoFit/>
          </a:bodyPr>
          <a:lstStyle/>
          <a:p>
            <a:pPr marL="0" marR="0" lvl="0" indent="0" algn="l" rtl="0">
              <a:lnSpc>
                <a:spcPct val="82678"/>
              </a:lnSpc>
              <a:spcBef>
                <a:spcPts val="0"/>
              </a:spcBef>
              <a:spcAft>
                <a:spcPts val="0"/>
              </a:spcAft>
              <a:buClr>
                <a:srgbClr val="000000"/>
              </a:buClr>
              <a:buSzPts val="6400"/>
              <a:buFont typeface="Arial"/>
              <a:buNone/>
            </a:pPr>
            <a:r>
              <a:rPr lang="en-US" sz="9600" b="1" i="0" u="none" strike="noStrike" cap="none" dirty="0">
                <a:solidFill>
                  <a:srgbClr val="002060"/>
                </a:solidFill>
                <a:latin typeface="Times New Roman" pitchFamily="18" charset="0"/>
                <a:ea typeface="Times New Roman"/>
                <a:cs typeface="Times New Roman" pitchFamily="18" charset="0"/>
                <a:sym typeface="Times New Roman"/>
              </a:rPr>
              <a:t>THANK YOU</a:t>
            </a:r>
            <a:endParaRPr lang="en-US" sz="9600" b="0" i="0" u="none" strike="noStrike" cap="none" dirty="0">
              <a:solidFill>
                <a:srgbClr val="000000"/>
              </a:solidFill>
              <a:latin typeface="Times New Roman" pitchFamily="18" charset="0"/>
              <a:ea typeface="Times New Roman"/>
              <a:cs typeface="Times New Roman" pitchFamily="18" charset="0"/>
              <a:sym typeface="Times New Roman"/>
            </a:endParaRPr>
          </a:p>
        </p:txBody>
      </p:sp>
      <p:pic>
        <p:nvPicPr>
          <p:cNvPr id="5" name="Picture 4">
            <a:extLst>
              <a:ext uri="{FF2B5EF4-FFF2-40B4-BE49-F238E27FC236}">
                <a16:creationId xmlns:a16="http://schemas.microsoft.com/office/drawing/2014/main" id="{27F9CD06-2177-D3C3-3294-77AB768A8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7ADAF-52D3-7981-DEF7-9BBED2C5B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8D5027-335B-1BBD-D5CB-579DAC635ABE}"/>
              </a:ext>
            </a:extLst>
          </p:cNvPr>
          <p:cNvSpPr>
            <a:spLocks noGrp="1"/>
          </p:cNvSpPr>
          <p:nvPr>
            <p:ph type="title"/>
          </p:nvPr>
        </p:nvSpPr>
        <p:spPr>
          <a:xfrm>
            <a:off x="314050" y="0"/>
            <a:ext cx="11360700" cy="2306320"/>
          </a:xfrm>
        </p:spPr>
        <p:txBody>
          <a:bodyPr>
            <a:normAutofit/>
          </a:bodyPr>
          <a:lstStyle/>
          <a:p>
            <a:r>
              <a:rPr lang="en-US" b="1" dirty="0">
                <a:solidFill>
                  <a:schemeClr val="accent2"/>
                </a:solidFill>
                <a:latin typeface="Times New Roman" panose="02020603050405020304" pitchFamily="18" charset="0"/>
                <a:cs typeface="Times New Roman" pitchFamily="18" charset="0"/>
              </a:rPr>
              <a:t>From Blank Slate to Brilliant Presentation: Your Guide</a:t>
            </a:r>
          </a:p>
        </p:txBody>
      </p:sp>
      <p:pic>
        <p:nvPicPr>
          <p:cNvPr id="3" name="Picture 2">
            <a:extLst>
              <a:ext uri="{FF2B5EF4-FFF2-40B4-BE49-F238E27FC236}">
                <a16:creationId xmlns:a16="http://schemas.microsoft.com/office/drawing/2014/main" id="{278CD7F5-9FD6-BDC1-312D-3B36D6E26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2435" y="5608320"/>
            <a:ext cx="1993110" cy="1249680"/>
          </a:xfrm>
          <a:prstGeom prst="rect">
            <a:avLst/>
          </a:prstGeom>
        </p:spPr>
      </p:pic>
      <p:pic>
        <p:nvPicPr>
          <p:cNvPr id="6" name="Picture 5">
            <a:extLst>
              <a:ext uri="{FF2B5EF4-FFF2-40B4-BE49-F238E27FC236}">
                <a16:creationId xmlns:a16="http://schemas.microsoft.com/office/drawing/2014/main" id="{3FC6CDDB-0DE5-5198-63DE-F3A758DCAE34}"/>
              </a:ext>
            </a:extLst>
          </p:cNvPr>
          <p:cNvPicPr>
            <a:picLocks noChangeAspect="1"/>
          </p:cNvPicPr>
          <p:nvPr/>
        </p:nvPicPr>
        <p:blipFill>
          <a:blip r:embed="rId3"/>
          <a:stretch>
            <a:fillRect/>
          </a:stretch>
        </p:blipFill>
        <p:spPr>
          <a:xfrm>
            <a:off x="1463040" y="1971039"/>
            <a:ext cx="8696960" cy="4460241"/>
          </a:xfrm>
          <a:prstGeom prst="rect">
            <a:avLst/>
          </a:prstGeom>
        </p:spPr>
      </p:pic>
    </p:spTree>
    <p:extLst>
      <p:ext uri="{BB962C8B-B14F-4D97-AF65-F5344CB8AC3E}">
        <p14:creationId xmlns:p14="http://schemas.microsoft.com/office/powerpoint/2010/main" val="96902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a:latin typeface="Times New Roman" pitchFamily="18" charset="0"/>
                <a:cs typeface="Times New Roman" pitchFamily="18" charset="0"/>
              </a:rPr>
              <a:t>Preface </a:t>
            </a:r>
          </a:p>
        </p:txBody>
      </p:sp>
      <p:sp>
        <p:nvSpPr>
          <p:cNvPr id="3" name="Text Placeholder 2"/>
          <p:cNvSpPr>
            <a:spLocks noGrp="1"/>
          </p:cNvSpPr>
          <p:nvPr>
            <p:ph type="body" idx="1"/>
          </p:nvPr>
        </p:nvSpPr>
        <p:spPr/>
        <p:txBody>
          <a:bodyPr>
            <a:noAutofit/>
          </a:bodyPr>
          <a:lstStyle/>
          <a:p>
            <a:r>
              <a:rPr lang="en-US" sz="2800" dirty="0">
                <a:solidFill>
                  <a:schemeClr val="tx1"/>
                </a:solidFill>
                <a:latin typeface="Times New Roman" pitchFamily="18" charset="0"/>
                <a:cs typeface="Times New Roman" pitchFamily="18" charset="0"/>
              </a:rPr>
              <a:t>In today's fast-paced world, the ability to communicate ideas clearly and visually is more important than ever.</a:t>
            </a:r>
          </a:p>
          <a:p>
            <a:r>
              <a:rPr lang="en-US" sz="2800" dirty="0">
                <a:solidFill>
                  <a:schemeClr val="tx1"/>
                </a:solidFill>
                <a:latin typeface="Times New Roman" pitchFamily="18" charset="0"/>
                <a:cs typeface="Times New Roman" pitchFamily="18" charset="0"/>
              </a:rPr>
              <a:t> PowerPoint has become a ubiquitous tool for presentations, allowing us to share information, persuade audiences, and inspire action. Throughout this presentation, we will explore the following key areas:</a:t>
            </a:r>
          </a:p>
          <a:p>
            <a:pPr lvl="2" algn="just"/>
            <a:r>
              <a:rPr lang="en-US" sz="2300" dirty="0">
                <a:solidFill>
                  <a:schemeClr val="tx1"/>
                </a:solidFill>
                <a:latin typeface="Times New Roman" pitchFamily="18" charset="0"/>
                <a:cs typeface="Times New Roman" pitchFamily="18" charset="0"/>
              </a:rPr>
              <a:t>Introduction</a:t>
            </a:r>
          </a:p>
          <a:p>
            <a:pPr lvl="2" algn="just"/>
            <a:r>
              <a:rPr lang="en-US" sz="2300" dirty="0">
                <a:solidFill>
                  <a:schemeClr val="tx1"/>
                </a:solidFill>
                <a:latin typeface="Times New Roman" pitchFamily="18" charset="0"/>
                <a:cs typeface="Times New Roman" pitchFamily="18" charset="0"/>
              </a:rPr>
              <a:t>Body</a:t>
            </a:r>
          </a:p>
          <a:p>
            <a:pPr lvl="2" algn="just"/>
            <a:r>
              <a:rPr lang="en-US" sz="2300" dirty="0">
                <a:solidFill>
                  <a:schemeClr val="tx1"/>
                </a:solidFill>
                <a:latin typeface="Times New Roman" pitchFamily="18" charset="0"/>
                <a:cs typeface="Times New Roman" pitchFamily="18" charset="0"/>
              </a:rPr>
              <a:t>Conclusion</a:t>
            </a:r>
          </a:p>
          <a:p>
            <a:pPr lvl="2" algn="just"/>
            <a:r>
              <a:rPr lang="en-US" sz="2300" dirty="0">
                <a:solidFill>
                  <a:schemeClr val="tx1"/>
                </a:solidFill>
                <a:latin typeface="Times New Roman" pitchFamily="18" charset="0"/>
                <a:cs typeface="Times New Roman" pitchFamily="18" charset="0"/>
              </a:rPr>
              <a:t>Font and Color Usage</a:t>
            </a:r>
          </a:p>
          <a:p>
            <a:pPr lvl="2" algn="just"/>
            <a:r>
              <a:rPr lang="en-US" sz="2300" dirty="0">
                <a:solidFill>
                  <a:schemeClr val="tx1"/>
                </a:solidFill>
                <a:latin typeface="Times New Roman" pitchFamily="18" charset="0"/>
                <a:cs typeface="Times New Roman" pitchFamily="18" charset="0"/>
              </a:rPr>
              <a:t>.Rules and Guidelines:.</a:t>
            </a:r>
          </a:p>
          <a:p>
            <a:endParaRPr lang="en-US" sz="2800" dirty="0">
              <a:solidFill>
                <a:schemeClr val="tx1"/>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27F9CD06-2177-D3C3-3294-77AB768A8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2" name="Google Shape;132;p2"/>
          <p:cNvSpPr/>
          <p:nvPr/>
        </p:nvSpPr>
        <p:spPr>
          <a:xfrm>
            <a:off x="592976" y="1166862"/>
            <a:ext cx="6496574" cy="4524275"/>
          </a:xfrm>
          <a:prstGeom prst="rect">
            <a:avLst/>
          </a:prstGeom>
          <a:noFill/>
          <a:ln>
            <a:noFill/>
          </a:ln>
        </p:spPr>
        <p:txBody>
          <a:bodyPr spcFirstLastPara="1" wrap="square" lIns="91425" tIns="45700" rIns="91425" bIns="45700" anchor="t" anchorCtr="0">
            <a:spAutoFit/>
          </a:bodyPr>
          <a:lstStyle/>
          <a:p>
            <a:pPr marL="457200" lvl="1" indent="-406400" algn="just">
              <a:buClr>
                <a:schemeClr val="dk1"/>
              </a:buClr>
              <a:buSzPct val="60000"/>
            </a:pPr>
            <a:endParaRPr lang="en-US" sz="2400" b="0" i="0" u="none" strike="noStrike" cap="none" dirty="0">
              <a:solidFill>
                <a:srgbClr val="000000"/>
              </a:solidFill>
              <a:latin typeface="Times New Roman" pitchFamily="18" charset="0"/>
              <a:ea typeface="Times New Roman"/>
              <a:cs typeface="Times New Roman" pitchFamily="18" charset="0"/>
              <a:sym typeface="Times New Roman"/>
            </a:endParaRPr>
          </a:p>
          <a:p>
            <a:pPr marL="457200" lvl="1" indent="-406400" algn="just">
              <a:buClr>
                <a:schemeClr val="dk1"/>
              </a:buClr>
              <a:buSzPct val="60000"/>
            </a:pPr>
            <a:r>
              <a:rPr lang="en-US" sz="2400" b="1" i="0" u="none" strike="noStrike" cap="none" dirty="0">
                <a:solidFill>
                  <a:srgbClr val="000000"/>
                </a:solidFill>
                <a:latin typeface="Times New Roman" pitchFamily="18" charset="0"/>
                <a:ea typeface="Times New Roman"/>
                <a:cs typeface="Times New Roman" pitchFamily="18" charset="0"/>
                <a:sym typeface="Times New Roman"/>
              </a:rPr>
              <a:t>Definition:</a:t>
            </a:r>
            <a:r>
              <a:rPr lang="en-US" sz="2400" b="0" i="0" u="none" strike="noStrike" cap="none" dirty="0">
                <a:solidFill>
                  <a:srgbClr val="000000"/>
                </a:solidFill>
                <a:latin typeface="Times New Roman" pitchFamily="18" charset="0"/>
                <a:ea typeface="Times New Roman"/>
                <a:cs typeface="Times New Roman" pitchFamily="18" charset="0"/>
                <a:sym typeface="Times New Roman"/>
              </a:rPr>
              <a:t> The opening section that sets the</a:t>
            </a:r>
          </a:p>
          <a:p>
            <a:pPr marL="457200" lvl="1" indent="-406400" algn="just">
              <a:buClr>
                <a:schemeClr val="dk1"/>
              </a:buClr>
              <a:buSzPct val="60000"/>
            </a:pPr>
            <a:r>
              <a:rPr lang="en-US" sz="2400" b="0" i="0" u="none" strike="noStrike" cap="none" dirty="0">
                <a:solidFill>
                  <a:srgbClr val="000000"/>
                </a:solidFill>
                <a:latin typeface="Times New Roman" pitchFamily="18" charset="0"/>
                <a:ea typeface="Times New Roman"/>
                <a:cs typeface="Times New Roman" pitchFamily="18" charset="0"/>
                <a:sym typeface="Times New Roman"/>
              </a:rPr>
              <a:t>stage for your presentation.</a:t>
            </a:r>
          </a:p>
          <a:p>
            <a:pPr marL="457200" lvl="1" indent="-406400" algn="just">
              <a:buClr>
                <a:schemeClr val="dk1"/>
              </a:buClr>
              <a:buSzPct val="60000"/>
            </a:pPr>
            <a:endParaRPr lang="en-US" sz="2400" dirty="0">
              <a:latin typeface="Times New Roman" pitchFamily="18" charset="0"/>
              <a:ea typeface="Times New Roman"/>
              <a:cs typeface="Times New Roman" pitchFamily="18" charset="0"/>
              <a:sym typeface="Times New Roman"/>
            </a:endParaRPr>
          </a:p>
          <a:p>
            <a:pPr marL="457200" lvl="1" indent="-406400" algn="just">
              <a:buClr>
                <a:schemeClr val="dk1"/>
              </a:buClr>
              <a:buSzPct val="60000"/>
            </a:pPr>
            <a:r>
              <a:rPr lang="en-US" sz="2400" b="1" i="0" u="none" strike="noStrike" cap="none" dirty="0">
                <a:solidFill>
                  <a:srgbClr val="000000"/>
                </a:solidFill>
                <a:latin typeface="Times New Roman" pitchFamily="18" charset="0"/>
                <a:ea typeface="Times New Roman"/>
                <a:cs typeface="Times New Roman" pitchFamily="18" charset="0"/>
                <a:sym typeface="Times New Roman"/>
              </a:rPr>
              <a:t>Purpose:</a:t>
            </a:r>
            <a:r>
              <a:rPr lang="en-US" sz="2400" b="0" i="0" u="none" strike="noStrike" cap="none" dirty="0">
                <a:solidFill>
                  <a:srgbClr val="000000"/>
                </a:solidFill>
                <a:latin typeface="Times New Roman" pitchFamily="18" charset="0"/>
                <a:ea typeface="Times New Roman"/>
                <a:cs typeface="Times New Roman" pitchFamily="18" charset="0"/>
                <a:sym typeface="Times New Roman"/>
              </a:rPr>
              <a:t> To grab attention, introduce the topic, and       provide a roadmap of what to expect.</a:t>
            </a:r>
          </a:p>
          <a:p>
            <a:pPr marL="457200" lvl="1" indent="-406400" algn="just">
              <a:buClr>
                <a:schemeClr val="dk1"/>
              </a:buClr>
              <a:buSzPct val="60000"/>
            </a:pPr>
            <a:endParaRPr lang="en-US" sz="2400" b="1" i="0" u="none" strike="noStrike" cap="none" dirty="0">
              <a:solidFill>
                <a:srgbClr val="000000"/>
              </a:solidFill>
              <a:latin typeface="Times New Roman" pitchFamily="18" charset="0"/>
              <a:ea typeface="Times New Roman"/>
              <a:cs typeface="Times New Roman" pitchFamily="18" charset="0"/>
              <a:sym typeface="Times New Roman"/>
            </a:endParaRPr>
          </a:p>
          <a:p>
            <a:pPr marL="457200" lvl="1" indent="-406400" algn="just">
              <a:buClr>
                <a:schemeClr val="dk1"/>
              </a:buClr>
              <a:buSzPct val="60000"/>
            </a:pPr>
            <a:r>
              <a:rPr lang="en-US" sz="2400" b="1" i="0" u="none" strike="noStrike" cap="none" dirty="0">
                <a:solidFill>
                  <a:srgbClr val="000000"/>
                </a:solidFill>
                <a:latin typeface="Times New Roman" pitchFamily="18" charset="0"/>
                <a:ea typeface="Times New Roman"/>
                <a:cs typeface="Times New Roman" pitchFamily="18" charset="0"/>
                <a:sym typeface="Times New Roman"/>
              </a:rPr>
              <a:t>Key Elements:</a:t>
            </a:r>
          </a:p>
          <a:p>
            <a:pPr marL="457200" lvl="1" indent="-406400" algn="just">
              <a:buClr>
                <a:schemeClr val="dk1"/>
              </a:buClr>
              <a:buSzPct val="60000"/>
              <a:buFont typeface="Wingdings" panose="05000000000000000000" pitchFamily="2" charset="2"/>
              <a:buChar char="§"/>
            </a:pPr>
            <a:r>
              <a:rPr lang="en-US" sz="2400" b="0" i="0" u="none" strike="noStrike" cap="none" dirty="0">
                <a:solidFill>
                  <a:srgbClr val="000000"/>
                </a:solidFill>
                <a:latin typeface="Times New Roman" pitchFamily="18" charset="0"/>
                <a:ea typeface="Times New Roman"/>
                <a:cs typeface="Times New Roman" pitchFamily="18" charset="0"/>
                <a:sym typeface="Times New Roman"/>
              </a:rPr>
              <a:t>Attention-grabbing opening (e.g., a quote, question, or surprising fact)</a:t>
            </a:r>
          </a:p>
          <a:p>
            <a:pPr marL="457200" lvl="1" indent="-406400" algn="just">
              <a:buClr>
                <a:schemeClr val="dk1"/>
              </a:buClr>
              <a:buSzPct val="60000"/>
              <a:buFont typeface="Wingdings" panose="05000000000000000000" pitchFamily="2" charset="2"/>
              <a:buChar char="§"/>
            </a:pPr>
            <a:r>
              <a:rPr lang="en-US" sz="2400" b="0" i="0" u="none" strike="noStrike" cap="none" dirty="0">
                <a:solidFill>
                  <a:srgbClr val="000000"/>
                </a:solidFill>
                <a:latin typeface="Times New Roman" pitchFamily="18" charset="0"/>
                <a:ea typeface="Times New Roman"/>
                <a:cs typeface="Times New Roman" pitchFamily="18" charset="0"/>
                <a:sym typeface="Times New Roman"/>
              </a:rPr>
              <a:t>Brief background information</a:t>
            </a:r>
          </a:p>
          <a:p>
            <a:pPr marL="457200" lvl="1" indent="-406400" algn="just">
              <a:buClr>
                <a:schemeClr val="dk1"/>
              </a:buClr>
              <a:buSzPct val="60000"/>
              <a:buFont typeface="Wingdings" panose="05000000000000000000" pitchFamily="2" charset="2"/>
              <a:buChar char="§"/>
            </a:pPr>
            <a:r>
              <a:rPr lang="en-US" sz="2400" b="0" i="0" u="none" strike="noStrike" cap="none" dirty="0">
                <a:solidFill>
                  <a:srgbClr val="000000"/>
                </a:solidFill>
                <a:latin typeface="Times New Roman" pitchFamily="18" charset="0"/>
                <a:ea typeface="Times New Roman"/>
                <a:cs typeface="Times New Roman" pitchFamily="18" charset="0"/>
                <a:sym typeface="Times New Roman"/>
              </a:rPr>
              <a:t>Clear thesis statement or presentation objective</a:t>
            </a:r>
          </a:p>
        </p:txBody>
      </p:sp>
      <p:sp>
        <p:nvSpPr>
          <p:cNvPr id="133" name="Google Shape;133;p2"/>
          <p:cNvSpPr/>
          <p:nvPr/>
        </p:nvSpPr>
        <p:spPr>
          <a:xfrm>
            <a:off x="592976" y="445225"/>
            <a:ext cx="9219424" cy="461700"/>
          </a:xfrm>
          <a:prstGeom prst="rect">
            <a:avLst/>
          </a:prstGeom>
          <a:noFill/>
          <a:ln>
            <a:noFill/>
          </a:ln>
        </p:spPr>
        <p:txBody>
          <a:bodyPr spcFirstLastPara="1" wrap="square" lIns="91425" tIns="45700" rIns="91425" bIns="45700" anchor="t" anchorCtr="0">
            <a:noAutofit/>
          </a:bodyPr>
          <a:lstStyle/>
          <a:p>
            <a:pPr lvl="0">
              <a:buSzPts val="3200"/>
            </a:pPr>
            <a:r>
              <a:rPr lang="en-US" sz="4000" b="1" dirty="0">
                <a:solidFill>
                  <a:schemeClr val="dk1"/>
                </a:solidFill>
                <a:latin typeface="Times New Roman"/>
                <a:ea typeface="Times New Roman"/>
                <a:cs typeface="Times New Roman"/>
                <a:sym typeface="Times New Roman"/>
              </a:rPr>
              <a:t>Introduction </a:t>
            </a:r>
            <a:endParaRPr lang="en-US" sz="4000" b="1" i="0" u="none" strike="noStrike" cap="none" dirty="0">
              <a:solidFill>
                <a:schemeClr val="dk1"/>
              </a:solidFill>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27F9CD06-2177-D3C3-3294-77AB768A8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4" name="Picture 3">
            <a:extLst>
              <a:ext uri="{FF2B5EF4-FFF2-40B4-BE49-F238E27FC236}">
                <a16:creationId xmlns:a16="http://schemas.microsoft.com/office/drawing/2014/main" id="{076359EE-B762-403A-A2AC-A4CAC8D7B5D4}"/>
              </a:ext>
            </a:extLst>
          </p:cNvPr>
          <p:cNvPicPr>
            <a:picLocks noChangeAspect="1"/>
          </p:cNvPicPr>
          <p:nvPr/>
        </p:nvPicPr>
        <p:blipFill>
          <a:blip r:embed="rId4"/>
          <a:stretch>
            <a:fillRect/>
          </a:stretch>
        </p:blipFill>
        <p:spPr>
          <a:xfrm>
            <a:off x="7321628" y="1407159"/>
            <a:ext cx="4657618" cy="40436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2" name="Google Shape;132;p2"/>
          <p:cNvSpPr/>
          <p:nvPr/>
        </p:nvSpPr>
        <p:spPr>
          <a:xfrm>
            <a:off x="868475" y="1448426"/>
            <a:ext cx="6253686" cy="3939500"/>
          </a:xfrm>
          <a:prstGeom prst="rect">
            <a:avLst/>
          </a:prstGeom>
          <a:noFill/>
          <a:ln>
            <a:noFill/>
          </a:ln>
        </p:spPr>
        <p:txBody>
          <a:bodyPr spcFirstLastPara="1" wrap="square" lIns="91425" tIns="45700" rIns="91425" bIns="45700" anchor="t" anchorCtr="0">
            <a:spAutoFit/>
          </a:bodyPr>
          <a:lstStyle/>
          <a:p>
            <a:pPr marL="342900" indent="-342900">
              <a:buFont typeface="Arial" panose="020B0604020202020204" pitchFamily="34" charset="0"/>
              <a:buChar char="•"/>
            </a:pPr>
            <a:r>
              <a:rPr lang="en-US" sz="2500" dirty="0">
                <a:latin typeface="Times New Roman" pitchFamily="18" charset="0"/>
                <a:cs typeface="Times New Roman" pitchFamily="18" charset="0"/>
              </a:rPr>
              <a:t>Start with a hook to engage your audience.</a:t>
            </a:r>
          </a:p>
          <a:p>
            <a:endParaRPr lang="en-US" sz="2500" dirty="0">
              <a:latin typeface="Times New Roman" pitchFamily="18" charset="0"/>
              <a:cs typeface="Times New Roman" pitchFamily="18" charset="0"/>
            </a:endParaRPr>
          </a:p>
          <a:p>
            <a:pPr marL="342900" indent="-342900">
              <a:buFont typeface="Arial" panose="020B0604020202020204" pitchFamily="34" charset="0"/>
              <a:buChar char="•"/>
            </a:pPr>
            <a:r>
              <a:rPr lang="en-US" sz="2500" dirty="0">
                <a:latin typeface="Times New Roman" pitchFamily="18" charset="0"/>
                <a:cs typeface="Times New Roman" pitchFamily="18" charset="0"/>
              </a:rPr>
              <a:t>Provide context and background information relevant to your topic.</a:t>
            </a:r>
          </a:p>
          <a:p>
            <a:endParaRPr lang="en-US" sz="2500" dirty="0">
              <a:latin typeface="Times New Roman" pitchFamily="18" charset="0"/>
              <a:cs typeface="Times New Roman" pitchFamily="18" charset="0"/>
            </a:endParaRPr>
          </a:p>
          <a:p>
            <a:pPr marL="342900" indent="-342900">
              <a:buFont typeface="Arial" panose="020B0604020202020204" pitchFamily="34" charset="0"/>
              <a:buChar char="•"/>
            </a:pPr>
            <a:r>
              <a:rPr lang="en-US" sz="2500" dirty="0">
                <a:latin typeface="Times New Roman" pitchFamily="18" charset="0"/>
                <a:cs typeface="Times New Roman" pitchFamily="18" charset="0"/>
              </a:rPr>
              <a:t>Clearly state the purpose or thesis of your presentation.</a:t>
            </a:r>
          </a:p>
          <a:p>
            <a:endParaRPr lang="en-US" sz="2500" dirty="0">
              <a:latin typeface="Times New Roman" pitchFamily="18" charset="0"/>
              <a:cs typeface="Times New Roman" pitchFamily="18" charset="0"/>
            </a:endParaRPr>
          </a:p>
          <a:p>
            <a:pPr marL="342900" indent="-342900">
              <a:buFont typeface="Arial" panose="020B0604020202020204" pitchFamily="34" charset="0"/>
              <a:buChar char="•"/>
            </a:pPr>
            <a:r>
              <a:rPr lang="en-US" sz="2500" dirty="0">
                <a:latin typeface="Times New Roman" pitchFamily="18" charset="0"/>
                <a:cs typeface="Times New Roman" pitchFamily="18" charset="0"/>
              </a:rPr>
              <a:t>Outline the main points you will cover.</a:t>
            </a:r>
          </a:p>
          <a:p>
            <a:pPr algn="just"/>
            <a:endParaRPr lang="en-US" sz="2500" dirty="0">
              <a:latin typeface="Times New Roman" pitchFamily="18" charset="0"/>
              <a:cs typeface="Times New Roman" pitchFamily="18" charset="0"/>
            </a:endParaRPr>
          </a:p>
        </p:txBody>
      </p:sp>
      <p:sp>
        <p:nvSpPr>
          <p:cNvPr id="133" name="Google Shape;133;p2"/>
          <p:cNvSpPr/>
          <p:nvPr/>
        </p:nvSpPr>
        <p:spPr>
          <a:xfrm>
            <a:off x="868474" y="501035"/>
            <a:ext cx="7980558" cy="663139"/>
          </a:xfrm>
          <a:prstGeom prst="rect">
            <a:avLst/>
          </a:prstGeom>
          <a:noFill/>
          <a:ln>
            <a:noFill/>
          </a:ln>
        </p:spPr>
        <p:txBody>
          <a:bodyPr spcFirstLastPara="1" wrap="square" lIns="91425" tIns="45700" rIns="91425" bIns="45700" anchor="t" anchorCtr="0">
            <a:noAutofit/>
          </a:bodyPr>
          <a:lstStyle/>
          <a:p>
            <a:r>
              <a:rPr lang="en-US" sz="3200" b="1" dirty="0">
                <a:solidFill>
                  <a:schemeClr val="dk1"/>
                </a:solidFill>
                <a:latin typeface="Times New Roman"/>
                <a:ea typeface="Times New Roman"/>
                <a:cs typeface="Times New Roman"/>
                <a:sym typeface="Times New Roman"/>
              </a:rPr>
              <a:t>Crafting an Effective Introduction  </a:t>
            </a:r>
            <a:endParaRPr lang="en-US" sz="3200" b="1" i="0" u="none" strike="noStrike" cap="none" dirty="0">
              <a:solidFill>
                <a:schemeClr val="dk1"/>
              </a:solidFill>
              <a:latin typeface="Times New Roman"/>
              <a:ea typeface="Times New Roman"/>
              <a:cs typeface="Times New Roman"/>
              <a:sym typeface="Times New Roman"/>
            </a:endParaRPr>
          </a:p>
          <a:p>
            <a:endParaRPr lang="en-US" sz="32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27F9CD06-2177-D3C3-3294-77AB768A8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6" name="Picture 5">
            <a:extLst>
              <a:ext uri="{FF2B5EF4-FFF2-40B4-BE49-F238E27FC236}">
                <a16:creationId xmlns:a16="http://schemas.microsoft.com/office/drawing/2014/main" id="{53802464-55A8-5476-1692-6A9C86047AE4}"/>
              </a:ext>
            </a:extLst>
          </p:cNvPr>
          <p:cNvPicPr>
            <a:picLocks noChangeAspect="1"/>
          </p:cNvPicPr>
          <p:nvPr/>
        </p:nvPicPr>
        <p:blipFill>
          <a:blip r:embed="rId4"/>
          <a:stretch>
            <a:fillRect/>
          </a:stretch>
        </p:blipFill>
        <p:spPr>
          <a:xfrm>
            <a:off x="7122161" y="832604"/>
            <a:ext cx="4876616" cy="4328160"/>
          </a:xfrm>
          <a:prstGeom prst="rect">
            <a:avLst/>
          </a:prstGeom>
        </p:spPr>
      </p:pic>
    </p:spTree>
    <p:extLst>
      <p:ext uri="{BB962C8B-B14F-4D97-AF65-F5344CB8AC3E}">
        <p14:creationId xmlns:p14="http://schemas.microsoft.com/office/powerpoint/2010/main" val="1245048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8" name="Google Shape;158;g22a2578452a_1_0"/>
          <p:cNvSpPr/>
          <p:nvPr/>
        </p:nvSpPr>
        <p:spPr>
          <a:xfrm>
            <a:off x="858640" y="1270063"/>
            <a:ext cx="6181257" cy="4845602"/>
          </a:xfrm>
          <a:prstGeom prst="rect">
            <a:avLst/>
          </a:prstGeom>
          <a:noFill/>
          <a:ln>
            <a:noFill/>
          </a:ln>
        </p:spPr>
        <p:txBody>
          <a:bodyPr spcFirstLastPara="1" wrap="square" lIns="91425" tIns="45700" rIns="91425" bIns="45700" anchor="t" anchorCtr="0">
            <a:noAutofit/>
          </a:bodyPr>
          <a:lstStyle/>
          <a:p>
            <a:pPr marL="50800" lvl="0" algn="just">
              <a:buClr>
                <a:schemeClr val="dk1"/>
              </a:buClr>
              <a:buSzPct val="60000"/>
            </a:pPr>
            <a:endParaRPr lang="en-US" sz="2600" b="0" i="0" u="none" strike="noStrike" cap="none" dirty="0">
              <a:solidFill>
                <a:srgbClr val="000000"/>
              </a:solidFill>
              <a:latin typeface="Times New Roman" pitchFamily="18" charset="0"/>
              <a:ea typeface="Times New Roman"/>
              <a:cs typeface="Times New Roman" pitchFamily="18" charset="0"/>
              <a:sym typeface="Times New Roman"/>
            </a:endParaRPr>
          </a:p>
        </p:txBody>
      </p:sp>
      <p:sp>
        <p:nvSpPr>
          <p:cNvPr id="159" name="Google Shape;159;g22a2578452a_1_0"/>
          <p:cNvSpPr/>
          <p:nvPr/>
        </p:nvSpPr>
        <p:spPr>
          <a:xfrm>
            <a:off x="1143778" y="445225"/>
            <a:ext cx="9294450" cy="461700"/>
          </a:xfrm>
          <a:prstGeom prst="rect">
            <a:avLst/>
          </a:prstGeom>
          <a:noFill/>
          <a:ln>
            <a:noFill/>
          </a:ln>
        </p:spPr>
        <p:txBody>
          <a:bodyPr spcFirstLastPara="1" wrap="square" lIns="91425" tIns="45700" rIns="91425" bIns="45700" anchor="t" anchorCtr="0">
            <a:noAutofit/>
          </a:bodyPr>
          <a:lstStyle/>
          <a:p>
            <a:pPr lvl="0">
              <a:buSzPts val="3200"/>
            </a:pPr>
            <a:endParaRPr sz="3200" b="1" i="0" u="none" strike="noStrike" cap="none"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27F9CD06-2177-D3C3-3294-77AB768A8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2" name="Picture 1">
            <a:extLst>
              <a:ext uri="{FF2B5EF4-FFF2-40B4-BE49-F238E27FC236}">
                <a16:creationId xmlns:a16="http://schemas.microsoft.com/office/drawing/2014/main" id="{86007517-CD2C-462D-31CB-D93A519110CB}"/>
              </a:ext>
            </a:extLst>
          </p:cNvPr>
          <p:cNvPicPr>
            <a:picLocks noChangeAspect="1"/>
          </p:cNvPicPr>
          <p:nvPr/>
        </p:nvPicPr>
        <p:blipFill>
          <a:blip r:embed="rId4"/>
          <a:stretch>
            <a:fillRect/>
          </a:stretch>
        </p:blipFill>
        <p:spPr>
          <a:xfrm>
            <a:off x="49392" y="8781"/>
            <a:ext cx="11483221" cy="53791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5" name="Google Shape;175;p4"/>
          <p:cNvSpPr/>
          <p:nvPr/>
        </p:nvSpPr>
        <p:spPr>
          <a:xfrm>
            <a:off x="983671" y="1000432"/>
            <a:ext cx="6535662" cy="5693826"/>
          </a:xfrm>
          <a:prstGeom prst="rect">
            <a:avLst/>
          </a:prstGeom>
          <a:noFill/>
          <a:ln>
            <a:noFill/>
          </a:ln>
        </p:spPr>
        <p:txBody>
          <a:bodyPr spcFirstLastPara="1" wrap="square" lIns="91425" tIns="45700" rIns="91425" bIns="45700" anchor="t" anchorCtr="0">
            <a:spAutoFit/>
          </a:bodyPr>
          <a:lstStyle/>
          <a:p>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Attention-Grabbing Opening:</a:t>
            </a:r>
            <a:r>
              <a:rPr lang="en-US" sz="2800" dirty="0">
                <a:latin typeface="Times New Roman" panose="02020603050405020304" pitchFamily="18" charset="0"/>
                <a:cs typeface="Times New Roman" panose="02020603050405020304" pitchFamily="18" charset="0"/>
              </a:rPr>
              <a:t> Start with a hook to capture the audience's interest. This could be a compelling question, a surprising fact, a relevant quote, or a brief anecdote.</a:t>
            </a: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Background Information:</a:t>
            </a:r>
            <a:r>
              <a:rPr lang="en-US" sz="2800" dirty="0">
                <a:latin typeface="Times New Roman" panose="02020603050405020304" pitchFamily="18" charset="0"/>
                <a:cs typeface="Times New Roman" panose="02020603050405020304" pitchFamily="18" charset="0"/>
              </a:rPr>
              <a:t> Provide some context or background information that is relevant to your topic. This helps the audience understand the significance of the subject matter.</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176" name="Google Shape;176;p4"/>
          <p:cNvSpPr/>
          <p:nvPr/>
        </p:nvSpPr>
        <p:spPr>
          <a:xfrm>
            <a:off x="983671" y="605577"/>
            <a:ext cx="10133823" cy="789710"/>
          </a:xfrm>
          <a:prstGeom prst="rect">
            <a:avLst/>
          </a:prstGeom>
          <a:noFill/>
          <a:ln>
            <a:noFill/>
          </a:ln>
        </p:spPr>
        <p:txBody>
          <a:bodyPr spcFirstLastPara="1" wrap="square" lIns="91425" tIns="45700" rIns="91425" bIns="45700" anchor="t" anchorCtr="0">
            <a:noAutofit/>
          </a:bodyPr>
          <a:lstStyle/>
          <a:p>
            <a:r>
              <a:rPr lang="en-US" sz="3200" b="1" dirty="0">
                <a:latin typeface="Times New Roman" pitchFamily="18" charset="0"/>
                <a:cs typeface="Times New Roman" pitchFamily="18" charset="0"/>
              </a:rPr>
              <a:t>Key Elements of a well structured Introduction</a:t>
            </a:r>
            <a:endParaRPr lang="en-US" sz="32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27F9CD06-2177-D3C3-3294-77AB768A8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437" y="5387926"/>
            <a:ext cx="2344616" cy="1470074"/>
          </a:xfrm>
          <a:prstGeom prst="rect">
            <a:avLst/>
          </a:prstGeom>
        </p:spPr>
      </p:pic>
      <p:pic>
        <p:nvPicPr>
          <p:cNvPr id="4" name="Picture 3">
            <a:extLst>
              <a:ext uri="{FF2B5EF4-FFF2-40B4-BE49-F238E27FC236}">
                <a16:creationId xmlns:a16="http://schemas.microsoft.com/office/drawing/2014/main" id="{52F852D1-6ACB-4DE9-485A-897D1573D991}"/>
              </a:ext>
            </a:extLst>
          </p:cNvPr>
          <p:cNvPicPr>
            <a:picLocks noChangeAspect="1"/>
          </p:cNvPicPr>
          <p:nvPr/>
        </p:nvPicPr>
        <p:blipFill>
          <a:blip r:embed="rId4"/>
          <a:stretch>
            <a:fillRect/>
          </a:stretch>
        </p:blipFill>
        <p:spPr>
          <a:xfrm>
            <a:off x="7833032" y="1470918"/>
            <a:ext cx="3917008" cy="39170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54B9327F-598E-70CE-B3F0-D2FB8C1AC1D6}"/>
            </a:ext>
          </a:extLst>
        </p:cNvPr>
        <p:cNvGrpSpPr/>
        <p:nvPr/>
      </p:nvGrpSpPr>
      <p:grpSpPr>
        <a:xfrm>
          <a:off x="0" y="0"/>
          <a:ext cx="0" cy="0"/>
          <a:chOff x="0" y="0"/>
          <a:chExt cx="0" cy="0"/>
        </a:xfrm>
      </p:grpSpPr>
      <p:sp>
        <p:nvSpPr>
          <p:cNvPr id="175" name="Google Shape;175;p4">
            <a:extLst>
              <a:ext uri="{FF2B5EF4-FFF2-40B4-BE49-F238E27FC236}">
                <a16:creationId xmlns:a16="http://schemas.microsoft.com/office/drawing/2014/main" id="{EA70B970-E550-7808-DE50-D1A09EE4B581}"/>
              </a:ext>
            </a:extLst>
          </p:cNvPr>
          <p:cNvSpPr/>
          <p:nvPr/>
        </p:nvSpPr>
        <p:spPr>
          <a:xfrm>
            <a:off x="983671" y="1000432"/>
            <a:ext cx="5376489" cy="6986488"/>
          </a:xfrm>
          <a:prstGeom prst="rect">
            <a:avLst/>
          </a:prstGeom>
          <a:noFill/>
          <a:ln>
            <a:noFill/>
          </a:ln>
        </p:spPr>
        <p:txBody>
          <a:bodyPr spcFirstLastPara="1" wrap="square" lIns="91425" tIns="45700" rIns="91425" bIns="45700" anchor="t" anchorCtr="0">
            <a:spAutoFit/>
          </a:bodyPr>
          <a:lstStyle/>
          <a:p>
            <a:pPr algn="just"/>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Clear Thesis Statement or Objective: </a:t>
            </a:r>
            <a:r>
              <a:rPr lang="en-US" sz="2800" dirty="0">
                <a:latin typeface="Times New Roman" panose="02020603050405020304" pitchFamily="18" charset="0"/>
                <a:cs typeface="Times New Roman" panose="02020603050405020304" pitchFamily="18" charset="0"/>
              </a:rPr>
              <a:t>Clearly state the purpose of your presentation. This is your main argument or the central message you want to convey.</a:t>
            </a: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Preview of Main Points:</a:t>
            </a:r>
            <a:r>
              <a:rPr lang="en-US" sz="2800" dirty="0">
                <a:latin typeface="Times New Roman" panose="02020603050405020304" pitchFamily="18" charset="0"/>
                <a:cs typeface="Times New Roman" panose="02020603050405020304" pitchFamily="18" charset="0"/>
              </a:rPr>
              <a:t> Outline the main points you will cover in your presentation. This gives the audience a roadmap of what to expect and helps them follow along more easily.</a:t>
            </a: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176" name="Google Shape;176;p4">
            <a:extLst>
              <a:ext uri="{FF2B5EF4-FFF2-40B4-BE49-F238E27FC236}">
                <a16:creationId xmlns:a16="http://schemas.microsoft.com/office/drawing/2014/main" id="{932E902F-9AAB-8C60-7353-0126F89D96F2}"/>
              </a:ext>
            </a:extLst>
          </p:cNvPr>
          <p:cNvSpPr/>
          <p:nvPr/>
        </p:nvSpPr>
        <p:spPr>
          <a:xfrm>
            <a:off x="983671" y="605577"/>
            <a:ext cx="10133823" cy="789710"/>
          </a:xfrm>
          <a:prstGeom prst="rect">
            <a:avLst/>
          </a:prstGeom>
          <a:noFill/>
          <a:ln>
            <a:noFill/>
          </a:ln>
        </p:spPr>
        <p:txBody>
          <a:bodyPr spcFirstLastPara="1" wrap="square" lIns="91425" tIns="45700" rIns="91425" bIns="45700" anchor="t" anchorCtr="0">
            <a:noAutofit/>
          </a:bodyPr>
          <a:lstStyle/>
          <a:p>
            <a:r>
              <a:rPr lang="en-US" sz="3200" b="1" dirty="0">
                <a:latin typeface="Times New Roman" pitchFamily="18" charset="0"/>
                <a:cs typeface="Times New Roman" pitchFamily="18" charset="0"/>
              </a:rPr>
              <a:t>Key Elements of a well structured Introduction</a:t>
            </a:r>
            <a:endParaRPr lang="en-US" sz="32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E413AA67-3F30-7546-6690-2C0486F4F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5186" y="5517386"/>
            <a:ext cx="2344616" cy="1470074"/>
          </a:xfrm>
          <a:prstGeom prst="rect">
            <a:avLst/>
          </a:prstGeom>
        </p:spPr>
      </p:pic>
      <p:pic>
        <p:nvPicPr>
          <p:cNvPr id="1026" name="Picture 2" descr="The Importance of a Well-Structured Introduction in Your Academic Paper">
            <a:extLst>
              <a:ext uri="{FF2B5EF4-FFF2-40B4-BE49-F238E27FC236}">
                <a16:creationId xmlns:a16="http://schemas.microsoft.com/office/drawing/2014/main" id="{57F25853-2851-35A0-1594-82ED08FA9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3150" y="1473201"/>
            <a:ext cx="5303076" cy="419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0606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1645</TotalTime>
  <Words>1416</Words>
  <Application>Microsoft Office PowerPoint</Application>
  <PresentationFormat>Widescreen</PresentationFormat>
  <Paragraphs>162</Paragraphs>
  <Slides>26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Times New Roman</vt:lpstr>
      <vt:lpstr>Wingdings</vt:lpstr>
      <vt:lpstr>Arial</vt:lpstr>
      <vt:lpstr>Calibri</vt:lpstr>
      <vt:lpstr>Simple Light</vt:lpstr>
      <vt:lpstr>PowerPoint Presentation</vt:lpstr>
      <vt:lpstr>PRESENTATION SKILLS -2</vt:lpstr>
      <vt:lpstr>From Blank Slate to Brilliant Presentation: Your Guide</vt:lpstr>
      <vt:lpstr>Preface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Mistakes to avoid when writing an Introduction    </vt:lpstr>
      <vt:lpstr>Common Mistakes to avoid when writing an Introduction    </vt:lpstr>
      <vt:lpstr>The Body   </vt:lpstr>
      <vt:lpstr>Design Principles for Effective Presentations</vt:lpstr>
      <vt:lpstr>Design Principles for Effective Presentations</vt:lpstr>
      <vt:lpstr>Rules related to  Presentation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Dressing Etiquette</dc:title>
  <dc:creator>Mahalackshmi MS</dc:creator>
  <cp:lastModifiedBy>Mahalackshmi MS</cp:lastModifiedBy>
  <cp:revision>18</cp:revision>
  <dcterms:created xsi:type="dcterms:W3CDTF">2022-11-15T12:41:12Z</dcterms:created>
  <dcterms:modified xsi:type="dcterms:W3CDTF">2024-10-09T19:18:51Z</dcterms:modified>
</cp:coreProperties>
</file>